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5210" r:id="rId1"/>
  </p:sldMasterIdLst>
  <p:notesMasterIdLst>
    <p:notesMasterId r:id="rId35"/>
  </p:notesMasterIdLst>
  <p:sldIdLst>
    <p:sldId id="314" r:id="rId2"/>
    <p:sldId id="394" r:id="rId3"/>
    <p:sldId id="452" r:id="rId4"/>
    <p:sldId id="438" r:id="rId5"/>
    <p:sldId id="453" r:id="rId6"/>
    <p:sldId id="464" r:id="rId7"/>
    <p:sldId id="454" r:id="rId8"/>
    <p:sldId id="455" r:id="rId9"/>
    <p:sldId id="456" r:id="rId10"/>
    <p:sldId id="460" r:id="rId11"/>
    <p:sldId id="457" r:id="rId12"/>
    <p:sldId id="458" r:id="rId13"/>
    <p:sldId id="459" r:id="rId14"/>
    <p:sldId id="465" r:id="rId15"/>
    <p:sldId id="439" r:id="rId16"/>
    <p:sldId id="440" r:id="rId17"/>
    <p:sldId id="461" r:id="rId18"/>
    <p:sldId id="441" r:id="rId19"/>
    <p:sldId id="442" r:id="rId20"/>
    <p:sldId id="467" r:id="rId21"/>
    <p:sldId id="443" r:id="rId22"/>
    <p:sldId id="444" r:id="rId23"/>
    <p:sldId id="445" r:id="rId24"/>
    <p:sldId id="462" r:id="rId25"/>
    <p:sldId id="466" r:id="rId26"/>
    <p:sldId id="463" r:id="rId27"/>
    <p:sldId id="451" r:id="rId28"/>
    <p:sldId id="446" r:id="rId29"/>
    <p:sldId id="447" r:id="rId30"/>
    <p:sldId id="448" r:id="rId31"/>
    <p:sldId id="449" r:id="rId32"/>
    <p:sldId id="450" r:id="rId33"/>
    <p:sldId id="337" r:id="rId34"/>
  </p:sldIdLst>
  <p:sldSz cx="9144000" cy="6858000" type="screen4x3"/>
  <p:notesSz cx="6858000" cy="9144000"/>
  <p:defaultTextStyle>
    <a:defPPr>
      <a:defRPr lang="en-GB"/>
    </a:defPPr>
    <a:lvl1pPr algn="l" defTabSz="457200" rtl="0" fontAlgn="base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defTabSz="457200" rtl="0" fontAlgn="base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defTabSz="457200" rtl="0" fontAlgn="base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defTabSz="457200" rtl="0" fontAlgn="base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defTabSz="457200" rtl="0" fontAlgn="base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6102" autoAdjust="0"/>
  </p:normalViewPr>
  <p:slideViewPr>
    <p:cSldViewPr>
      <p:cViewPr>
        <p:scale>
          <a:sx n="100" d="100"/>
          <a:sy n="100" d="100"/>
        </p:scale>
        <p:origin x="-352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408" y="2024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319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-14412913"/>
            <a:ext cx="0" cy="30211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86817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1pPr>
    <a:lvl2pPr marL="37931725" indent="-37474525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6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6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6" charset="0"/>
      <a:defRPr sz="1200" kern="1200">
        <a:solidFill>
          <a:srgbClr val="000000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140613" y="-14412913"/>
            <a:ext cx="40281226" cy="30211713"/>
          </a:xfrm>
          <a:ln/>
        </p:spPr>
      </p:sp>
      <p:sp>
        <p:nvSpPr>
          <p:cNvPr id="28675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46350" y="4352637"/>
            <a:ext cx="4770904" cy="3479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140613" y="-14412913"/>
            <a:ext cx="40281226" cy="30211713"/>
          </a:xfrm>
          <a:ln/>
        </p:spPr>
      </p:sp>
      <p:sp>
        <p:nvSpPr>
          <p:cNvPr id="30723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46350" y="4352637"/>
            <a:ext cx="4770904" cy="3479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140613" y="-14412913"/>
            <a:ext cx="40281226" cy="30211713"/>
          </a:xfrm>
          <a:ln/>
        </p:spPr>
      </p:sp>
      <p:sp>
        <p:nvSpPr>
          <p:cNvPr id="32771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46350" y="4352637"/>
            <a:ext cx="4770904" cy="3479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140613" y="-14412913"/>
            <a:ext cx="40281226" cy="30211713"/>
          </a:xfrm>
          <a:ln/>
        </p:spPr>
      </p:sp>
      <p:sp>
        <p:nvSpPr>
          <p:cNvPr id="36867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46350" y="4352637"/>
            <a:ext cx="4770904" cy="3479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140613" y="-14412913"/>
            <a:ext cx="40281226" cy="30211713"/>
          </a:xfrm>
          <a:ln/>
        </p:spPr>
      </p:sp>
      <p:sp>
        <p:nvSpPr>
          <p:cNvPr id="34819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46350" y="4352637"/>
            <a:ext cx="4770904" cy="3479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140613" y="-14412913"/>
            <a:ext cx="40281226" cy="30211713"/>
          </a:xfrm>
          <a:ln/>
        </p:spPr>
      </p:sp>
      <p:sp>
        <p:nvSpPr>
          <p:cNvPr id="45059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46350" y="4352637"/>
            <a:ext cx="4770904" cy="3479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54AB02A5-4FE5-49D9-9E24-09F23B90C450}" type="datetimeFigureOut">
              <a:rPr lang="en-US" smtClean="0"/>
              <a:pPr/>
              <a:t>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F0B7A-F75F-F84F-A62D-BF1054442B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F0B7A-F75F-F84F-A62D-BF1054442B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E1116-4F2D-9747-9226-D3E1BAA868F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C8C97-82F7-D44A-96E4-962441628A6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C7BC6-6E70-9949-B2A9-DF28876DE38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F0B7A-F75F-F84F-A62D-BF1054442B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F0B7A-F75F-F84F-A62D-BF1054442B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F0B7A-F75F-F84F-A62D-BF1054442B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D7711-252D-4649-9C76-1DF55062935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19A94-0733-FB4F-81CC-43EFDAE24DD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DACDE-1AFB-E241-BC39-7088FAB7082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fld id="{D94F0B7A-F75F-F84F-A62D-BF1054442B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F0B7A-F75F-F84F-A62D-BF1054442B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F0B7A-F75F-F84F-A62D-BF1054442B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9903B-7B21-0941-A1E7-AFBCC95F050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8B66B-9D20-8248-934F-AF921498C08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F0B7A-F75F-F84F-A62D-BF1054442B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pPr>
              <a:defRPr/>
            </a:pPr>
            <a:fld id="{D94F0B7A-F75F-F84F-A62D-BF1054442B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1" r:id="rId1"/>
    <p:sldLayoutId id="2147485212" r:id="rId2"/>
    <p:sldLayoutId id="2147485213" r:id="rId3"/>
    <p:sldLayoutId id="2147485214" r:id="rId4"/>
    <p:sldLayoutId id="2147485215" r:id="rId5"/>
    <p:sldLayoutId id="2147485216" r:id="rId6"/>
    <p:sldLayoutId id="2147485217" r:id="rId7"/>
    <p:sldLayoutId id="2147485218" r:id="rId8"/>
    <p:sldLayoutId id="2147485219" r:id="rId9"/>
    <p:sldLayoutId id="2147485220" r:id="rId10"/>
    <p:sldLayoutId id="2147485221" r:id="rId11"/>
    <p:sldLayoutId id="2147485222" r:id="rId12"/>
    <p:sldLayoutId id="2147485223" r:id="rId13"/>
    <p:sldLayoutId id="2147485224" r:id="rId14"/>
    <p:sldLayoutId id="2147485225" r:id="rId15"/>
    <p:sldLayoutId id="2147485226" r:id="rId16"/>
    <p:sldLayoutId id="2147485227" r:id="rId17"/>
    <p:sldLayoutId id="2147485228" r:id="rId18"/>
    <p:sldLayoutId id="2147485229" r:id="rId19"/>
    <p:sldLayoutId id="214748523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2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microsoft.com/office/2007/relationships/media" Target="file://localhost/Users/rad/talks/movies/PERSEUS_lg_web.mpg" TargetMode="External"/><Relationship Id="rId2" Type="http://schemas.openxmlformats.org/officeDocument/2006/relationships/video" Target="file://localhost/Users/rad/talks/movies/PERSEUS_lg_web.m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5.png"/><Relationship Id="rId1" Type="http://schemas.microsoft.com/office/2007/relationships/media" Target="file://localhost/Users/rad/talks/movies/reionization-small.mov" TargetMode="External"/><Relationship Id="rId2" Type="http://schemas.openxmlformats.org/officeDocument/2006/relationships/video" Target="file://localhost/Users/rad/talks/movies/reionization-small.m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6.png"/><Relationship Id="rId1" Type="http://schemas.microsoft.com/office/2007/relationships/media" Target="file://localhost/Users/rad/talks/movies/ifrit_REI5.mpg" TargetMode="External"/><Relationship Id="rId2" Type="http://schemas.openxmlformats.org/officeDocument/2006/relationships/video" Target="file://localhost/Users/rad/talks/movies/ifrit_REI5.m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228600" y="152400"/>
            <a:ext cx="8915400" cy="6731000"/>
          </a:xfrm>
        </p:spPr>
        <p:txBody>
          <a:bodyPr>
            <a:normAutofit fontScale="92500"/>
          </a:bodyPr>
          <a:lstStyle/>
          <a:p>
            <a:pPr marL="41148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5700" b="1" dirty="0" smtClean="0">
                <a:solidFill>
                  <a:schemeClr val="accent3"/>
                </a:solidFill>
                <a:latin typeface="Cooper Black"/>
                <a:cs typeface="Cooper Black"/>
              </a:rPr>
              <a:t>Galaxy Transformations</a:t>
            </a:r>
            <a:endParaRPr lang="en-US" sz="3200" dirty="0" smtClean="0">
              <a:solidFill>
                <a:schemeClr val="accent3"/>
              </a:solidFill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3200" dirty="0" smtClean="0">
              <a:ea typeface="+mn-ea"/>
              <a:cs typeface="+mn-cs"/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3200" dirty="0">
              <a:ea typeface="+mn-ea"/>
              <a:cs typeface="+mn-cs"/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2800" dirty="0" smtClean="0">
              <a:ea typeface="+mn-ea"/>
              <a:cs typeface="+mn-cs"/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2800" dirty="0"/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2800" dirty="0" smtClean="0"/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2800" dirty="0" smtClean="0"/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2800" dirty="0"/>
          </a:p>
          <a:p>
            <a:pPr marL="41148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3300" dirty="0" smtClean="0">
                <a:solidFill>
                  <a:schemeClr val="accent3"/>
                </a:solidFill>
              </a:rPr>
              <a:t>Romeel </a:t>
            </a:r>
            <a:r>
              <a:rPr lang="en-US" sz="3300" dirty="0" err="1" smtClean="0">
                <a:solidFill>
                  <a:schemeClr val="accent3"/>
                </a:solidFill>
              </a:rPr>
              <a:t>Davé</a:t>
            </a:r>
            <a:r>
              <a:rPr lang="en-US" sz="3300" dirty="0" smtClean="0">
                <a:solidFill>
                  <a:schemeClr val="accent3"/>
                </a:solidFill>
              </a:rPr>
              <a:t>, U. Arizona/U. Western Cape</a:t>
            </a:r>
          </a:p>
        </p:txBody>
      </p:sp>
      <p:pic>
        <p:nvPicPr>
          <p:cNvPr id="3" name="SI_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143000"/>
            <a:ext cx="64008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4495800" cy="868362"/>
          </a:xfrm>
        </p:spPr>
        <p:txBody>
          <a:bodyPr/>
          <a:lstStyle/>
          <a:p>
            <a:r>
              <a:rPr lang="en-US" dirty="0" smtClean="0"/>
              <a:t>Monte Carlo &amp; Ray tracing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735138"/>
            <a:ext cx="4800599" cy="4513262"/>
          </a:xfrm>
        </p:spPr>
        <p:txBody>
          <a:bodyPr>
            <a:normAutofit/>
          </a:bodyPr>
          <a:lstStyle/>
          <a:p>
            <a:r>
              <a:rPr lang="en-US" dirty="0" smtClean="0"/>
              <a:t>Monte Carlo:  Each source ejects N photons in random directions, track </a:t>
            </a:r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dirty="0" smtClean="0"/>
              <a:t> through cells until absorbed.</a:t>
            </a:r>
          </a:p>
          <a:p>
            <a:r>
              <a:rPr lang="en-US" dirty="0" smtClean="0"/>
              <a:t>Ray tracing:  Each source ejects N rays, attenuated until </a:t>
            </a:r>
            <a:r>
              <a:rPr lang="en-US" dirty="0" smtClean="0">
                <a:latin typeface="Symbol" charset="2"/>
                <a:cs typeface="Symbol" charset="2"/>
              </a:rPr>
              <a:t>~</a:t>
            </a:r>
            <a:r>
              <a:rPr lang="en-US" dirty="0" smtClean="0"/>
              <a:t>zero.</a:t>
            </a:r>
          </a:p>
          <a:p>
            <a:pPr marL="0" indent="0">
              <a:buNone/>
            </a:pPr>
            <a:r>
              <a:rPr lang="en-US" dirty="0" smtClean="0"/>
              <a:t>Advantages:  Simple; can split rays to save time.</a:t>
            </a:r>
          </a:p>
          <a:p>
            <a:pPr marL="0" indent="0">
              <a:buNone/>
            </a:pPr>
            <a:r>
              <a:rPr lang="en-US" dirty="0" smtClean="0"/>
              <a:t>Disadvantages:  Scales with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sources</a:t>
            </a:r>
            <a:r>
              <a:rPr lang="en-US" dirty="0" smtClean="0"/>
              <a:t>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trials</a:t>
            </a:r>
            <a:r>
              <a:rPr lang="en-US" dirty="0" smtClean="0"/>
              <a:t> needs to be large (expensive).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1739"/>
          <a:stretch/>
        </p:blipFill>
        <p:spPr>
          <a:xfrm>
            <a:off x="5257800" y="393700"/>
            <a:ext cx="3886200" cy="647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2913" y="6477000"/>
            <a:ext cx="20455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Gnedin</a:t>
            </a:r>
            <a:r>
              <a:rPr lang="en-US" dirty="0" smtClean="0">
                <a:solidFill>
                  <a:srgbClr val="000090"/>
                </a:solidFill>
              </a:rPr>
              <a:t> &amp; Abel  01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4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99176" y="280713"/>
            <a:ext cx="842665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4000" dirty="0" smtClean="0">
                <a:solidFill>
                  <a:schemeClr val="accent3"/>
                </a:solidFill>
                <a:latin typeface="+mj-lt"/>
              </a:rPr>
              <a:t>Moment-based methods: Solve on grid</a:t>
            </a:r>
            <a:endParaRPr lang="en-GB" sz="40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35848" name="Text Box 7"/>
          <p:cNvSpPr txBox="1">
            <a:spLocks noChangeArrowheads="1"/>
          </p:cNvSpPr>
          <p:nvPr/>
        </p:nvSpPr>
        <p:spPr bwMode="auto">
          <a:xfrm>
            <a:off x="304800" y="5029200"/>
            <a:ext cx="8382000" cy="143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dirty="0" smtClean="0">
                <a:solidFill>
                  <a:srgbClr val="7A500A"/>
                </a:solidFill>
                <a:latin typeface="Bitstream Vera Serif" charset="0"/>
              </a:rPr>
              <a:t>Options to calculate </a:t>
            </a:r>
            <a:r>
              <a:rPr lang="en-GB" dirty="0" err="1" smtClean="0">
                <a:solidFill>
                  <a:srgbClr val="7A500A"/>
                </a:solidFill>
                <a:latin typeface="Bitstream Vera Serif" charset="0"/>
              </a:rPr>
              <a:t>Eddington</a:t>
            </a:r>
            <a:r>
              <a:rPr lang="en-GB" dirty="0" smtClean="0">
                <a:solidFill>
                  <a:srgbClr val="7A500A"/>
                </a:solidFill>
                <a:latin typeface="Bitstream Vera Serif" charset="0"/>
              </a:rPr>
              <a:t> tensor </a:t>
            </a:r>
            <a:r>
              <a:rPr lang="en-GB" b="1" dirty="0" err="1" smtClean="0">
                <a:solidFill>
                  <a:srgbClr val="7A500A"/>
                </a:solidFill>
                <a:latin typeface="Bitstream Vera Serif" charset="0"/>
              </a:rPr>
              <a:t>f</a:t>
            </a:r>
            <a:r>
              <a:rPr lang="en-GB" baseline="-25000" dirty="0" err="1" smtClean="0">
                <a:solidFill>
                  <a:srgbClr val="7A500A"/>
                </a:solidFill>
                <a:latin typeface="Bitstream Vera Serif" charset="0"/>
              </a:rPr>
              <a:t>Edd</a:t>
            </a:r>
            <a:endParaRPr lang="en-GB" dirty="0" smtClean="0">
              <a:solidFill>
                <a:srgbClr val="7A500A"/>
              </a:solidFill>
              <a:latin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dirty="0" smtClean="0">
                <a:solidFill>
                  <a:srgbClr val="7A500A"/>
                </a:solidFill>
                <a:latin typeface="Bitstream Vera Serif" charset="0"/>
              </a:rPr>
              <a:t>- Assume optically thin (OTVET) or M1 closure (</a:t>
            </a:r>
            <a:r>
              <a:rPr lang="en-GB" dirty="0" err="1" smtClean="0">
                <a:solidFill>
                  <a:srgbClr val="7A500A"/>
                </a:solidFill>
                <a:latin typeface="Bitstream Vera Serif" charset="0"/>
              </a:rPr>
              <a:t>RamsesRT</a:t>
            </a:r>
            <a:r>
              <a:rPr lang="en-GB" dirty="0" smtClean="0">
                <a:solidFill>
                  <a:srgbClr val="7A500A"/>
                </a:solidFill>
                <a:latin typeface="Bitstream Vera Serif" charset="0"/>
              </a:rPr>
              <a:t>)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dirty="0" smtClean="0">
                <a:solidFill>
                  <a:srgbClr val="7A500A"/>
                </a:solidFill>
                <a:latin typeface="Bitstream Vera Serif" charset="0"/>
              </a:rPr>
              <a:t>- </a:t>
            </a:r>
            <a:r>
              <a:rPr lang="en-GB" dirty="0">
                <a:solidFill>
                  <a:srgbClr val="7A500A"/>
                </a:solidFill>
                <a:latin typeface="Bitstream Vera Serif" charset="0"/>
              </a:rPr>
              <a:t>Derive </a:t>
            </a:r>
            <a:r>
              <a:rPr lang="en-GB" dirty="0" smtClean="0">
                <a:solidFill>
                  <a:srgbClr val="7A500A"/>
                </a:solidFill>
                <a:latin typeface="Bitstream Vera Serif" charset="0"/>
              </a:rPr>
              <a:t>from </a:t>
            </a:r>
            <a:r>
              <a:rPr lang="en-GB" dirty="0">
                <a:solidFill>
                  <a:srgbClr val="7A500A"/>
                </a:solidFill>
                <a:latin typeface="Bitstream Vera Serif" charset="0"/>
              </a:rPr>
              <a:t>accurate </a:t>
            </a:r>
            <a:r>
              <a:rPr lang="en-GB" dirty="0" smtClean="0">
                <a:solidFill>
                  <a:srgbClr val="7A500A"/>
                </a:solidFill>
                <a:latin typeface="Bitstream Vera Serif" charset="0"/>
              </a:rPr>
              <a:t>ray tracing (MARCH). </a:t>
            </a:r>
            <a:r>
              <a:rPr lang="en-GB" dirty="0">
                <a:solidFill>
                  <a:srgbClr val="7A500A"/>
                </a:solidFill>
                <a:latin typeface="Bitstream Vera Serif" charset="0"/>
              </a:rPr>
              <a:t>E</a:t>
            </a:r>
            <a:r>
              <a:rPr lang="en-GB" dirty="0" smtClean="0">
                <a:solidFill>
                  <a:srgbClr val="7A500A"/>
                </a:solidFill>
                <a:latin typeface="Bitstream Vera Serif" charset="0"/>
              </a:rPr>
              <a:t>xpensive, but since structure evolves slowly, can do it less often.</a:t>
            </a:r>
            <a:endParaRPr lang="en-GB" dirty="0">
              <a:solidFill>
                <a:srgbClr val="7A500A"/>
              </a:solidFill>
              <a:latin typeface="Bitstream Vera Serif" charset="0"/>
              <a:ea typeface="OpenSymbol" charset="0"/>
              <a:cs typeface="OpenSymbol" charset="0"/>
            </a:endParaRPr>
          </a:p>
        </p:txBody>
      </p:sp>
      <p:sp>
        <p:nvSpPr>
          <p:cNvPr id="35849" name="Text Box 8"/>
          <p:cNvSpPr txBox="1">
            <a:spLocks noChangeArrowheads="1"/>
          </p:cNvSpPr>
          <p:nvPr/>
        </p:nvSpPr>
        <p:spPr bwMode="auto">
          <a:xfrm>
            <a:off x="990600" y="4572000"/>
            <a:ext cx="7130246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600" dirty="0">
                <a:solidFill>
                  <a:srgbClr val="7A500A"/>
                </a:solidFill>
                <a:latin typeface="Bitstream Vera Serif" charset="0"/>
              </a:rPr>
              <a:t>See </a:t>
            </a:r>
            <a:r>
              <a:rPr lang="en-GB" sz="1600" dirty="0" err="1" smtClean="0">
                <a:solidFill>
                  <a:srgbClr val="7A500A"/>
                </a:solidFill>
                <a:latin typeface="Bitstream Vera Serif" charset="0"/>
              </a:rPr>
              <a:t>Finlator</a:t>
            </a:r>
            <a:r>
              <a:rPr lang="en-GB" sz="1600" dirty="0" smtClean="0">
                <a:solidFill>
                  <a:srgbClr val="7A500A"/>
                </a:solidFill>
                <a:latin typeface="Bitstream Vera Serif" charset="0"/>
              </a:rPr>
              <a:t>, </a:t>
            </a:r>
            <a:r>
              <a:rPr lang="en-GB" sz="1600" dirty="0" err="1" smtClean="0">
                <a:solidFill>
                  <a:srgbClr val="7A500A"/>
                </a:solidFill>
                <a:latin typeface="Bitstream Vera Serif" charset="0"/>
              </a:rPr>
              <a:t>Ozel</a:t>
            </a:r>
            <a:r>
              <a:rPr lang="en-GB" sz="1600" dirty="0" smtClean="0">
                <a:solidFill>
                  <a:srgbClr val="7A500A"/>
                </a:solidFill>
                <a:latin typeface="Bitstream Vera Serif" charset="0"/>
              </a:rPr>
              <a:t>, RD 2009; </a:t>
            </a:r>
            <a:r>
              <a:rPr lang="en-GB" sz="1600" dirty="0" err="1" smtClean="0">
                <a:solidFill>
                  <a:srgbClr val="7A500A"/>
                </a:solidFill>
                <a:latin typeface="Bitstream Vera Serif" charset="0"/>
              </a:rPr>
              <a:t>Gnedin</a:t>
            </a:r>
            <a:r>
              <a:rPr lang="en-GB" sz="1600" dirty="0" smtClean="0">
                <a:solidFill>
                  <a:srgbClr val="7A500A"/>
                </a:solidFill>
                <a:latin typeface="Bitstream Vera Serif" charset="0"/>
              </a:rPr>
              <a:t> &amp; </a:t>
            </a:r>
            <a:r>
              <a:rPr lang="en-GB" sz="1600" dirty="0" err="1" smtClean="0">
                <a:solidFill>
                  <a:srgbClr val="7A500A"/>
                </a:solidFill>
                <a:latin typeface="Bitstream Vera Serif" charset="0"/>
              </a:rPr>
              <a:t>Ostriker</a:t>
            </a:r>
            <a:r>
              <a:rPr lang="en-GB" sz="1600" dirty="0" smtClean="0">
                <a:solidFill>
                  <a:srgbClr val="7A500A"/>
                </a:solidFill>
                <a:latin typeface="Bitstream Vera Serif" charset="0"/>
              </a:rPr>
              <a:t> 1997</a:t>
            </a:r>
            <a:endParaRPr lang="en-GB" sz="1600" dirty="0">
              <a:solidFill>
                <a:srgbClr val="7A500A"/>
              </a:solidFill>
              <a:latin typeface="Bitstream Vera Serif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14400" y="990600"/>
            <a:ext cx="7344270" cy="3534087"/>
            <a:chOff x="914400" y="990600"/>
            <a:chExt cx="7344270" cy="3534087"/>
          </a:xfrm>
        </p:grpSpPr>
        <p:grpSp>
          <p:nvGrpSpPr>
            <p:cNvPr id="2" name="Group 1"/>
            <p:cNvGrpSpPr/>
            <p:nvPr/>
          </p:nvGrpSpPr>
          <p:grpSpPr>
            <a:xfrm>
              <a:off x="914400" y="990600"/>
              <a:ext cx="7282934" cy="3534087"/>
              <a:chOff x="914400" y="990600"/>
              <a:chExt cx="7282934" cy="3534087"/>
            </a:xfrm>
          </p:grpSpPr>
          <p:pic>
            <p:nvPicPr>
              <p:cNvPr id="3584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990600"/>
                <a:ext cx="7282934" cy="3534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44" name="AutoShape 3"/>
              <p:cNvSpPr>
                <a:spLocks noChangeArrowheads="1"/>
              </p:cNvSpPr>
              <p:nvPr/>
            </p:nvSpPr>
            <p:spPr bwMode="auto">
              <a:xfrm>
                <a:off x="3048000" y="1066800"/>
                <a:ext cx="3609777" cy="997605"/>
              </a:xfrm>
              <a:prstGeom prst="roundRect">
                <a:avLst>
                  <a:gd name="adj" fmla="val 144"/>
                </a:avLst>
              </a:prstGeom>
              <a:noFill/>
              <a:ln w="3672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2945" tIns="41473" rIns="82945" bIns="41473" anchor="ctr"/>
              <a:lstStyle/>
              <a:p>
                <a:endParaRPr lang="en-US"/>
              </a:p>
            </p:txBody>
          </p:sp>
          <p:sp>
            <p:nvSpPr>
              <p:cNvPr id="35845" name="AutoShape 4"/>
              <p:cNvSpPr>
                <a:spLocks noChangeArrowheads="1"/>
              </p:cNvSpPr>
              <p:nvPr/>
            </p:nvSpPr>
            <p:spPr bwMode="auto">
              <a:xfrm>
                <a:off x="3060964" y="2250107"/>
                <a:ext cx="3062405" cy="1014880"/>
              </a:xfrm>
              <a:prstGeom prst="roundRect">
                <a:avLst>
                  <a:gd name="adj" fmla="val 139"/>
                </a:avLst>
              </a:prstGeom>
              <a:noFill/>
              <a:ln w="3672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2945" tIns="41473" rIns="82945" bIns="41473" anchor="ctr"/>
              <a:lstStyle/>
              <a:p>
                <a:endParaRPr lang="en-US"/>
              </a:p>
            </p:txBody>
          </p:sp>
          <p:sp>
            <p:nvSpPr>
              <p:cNvPr id="35846" name="AutoShape 5"/>
              <p:cNvSpPr>
                <a:spLocks noChangeArrowheads="1"/>
              </p:cNvSpPr>
              <p:nvPr/>
            </p:nvSpPr>
            <p:spPr bwMode="auto">
              <a:xfrm>
                <a:off x="7120163" y="1045206"/>
                <a:ext cx="1029924" cy="991848"/>
              </a:xfrm>
              <a:prstGeom prst="roundRect">
                <a:avLst>
                  <a:gd name="adj" fmla="val 144"/>
                </a:avLst>
              </a:pr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2945" tIns="41473" rIns="82945" bIns="41473" anchor="ctr"/>
              <a:lstStyle/>
              <a:p>
                <a:endParaRPr lang="en-US"/>
              </a:p>
            </p:txBody>
          </p:sp>
          <p:sp>
            <p:nvSpPr>
              <p:cNvPr id="35847" name="AutoShape 6"/>
              <p:cNvSpPr>
                <a:spLocks noChangeArrowheads="1"/>
              </p:cNvSpPr>
              <p:nvPr/>
            </p:nvSpPr>
            <p:spPr bwMode="auto">
              <a:xfrm>
                <a:off x="6597278" y="2254425"/>
                <a:ext cx="1029925" cy="991848"/>
              </a:xfrm>
              <a:prstGeom prst="roundRect">
                <a:avLst>
                  <a:gd name="adj" fmla="val 144"/>
                </a:avLst>
              </a:pr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2945" tIns="41473" rIns="82945" bIns="41473" anchor="ctr"/>
              <a:lstStyle/>
              <a:p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477000" y="3429000"/>
              <a:ext cx="1781670" cy="493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  <a:latin typeface="Symbol" charset="2"/>
                  <a:cs typeface="Symbol" charset="2"/>
                </a:rPr>
                <a:t>c</a:t>
              </a:r>
              <a:r>
                <a:rPr lang="en-US" dirty="0" smtClean="0">
                  <a:solidFill>
                    <a:srgbClr val="660066"/>
                  </a:solidFill>
                </a:rPr>
                <a:t> = Opacities</a:t>
              </a:r>
            </a:p>
            <a:p>
              <a:r>
                <a:rPr lang="en-US" dirty="0" smtClean="0">
                  <a:solidFill>
                    <a:srgbClr val="660066"/>
                  </a:solidFill>
                  <a:latin typeface="Symbol" charset="2"/>
                  <a:cs typeface="Symbol" charset="2"/>
                </a:rPr>
                <a:t>h</a:t>
              </a:r>
              <a:r>
                <a:rPr lang="en-US" dirty="0" smtClean="0">
                  <a:solidFill>
                    <a:srgbClr val="660066"/>
                  </a:solidFill>
                </a:rPr>
                <a:t> = </a:t>
              </a:r>
              <a:r>
                <a:rPr lang="en-US" dirty="0" err="1" smtClean="0">
                  <a:solidFill>
                    <a:srgbClr val="660066"/>
                  </a:solidFill>
                </a:rPr>
                <a:t>Emissivities</a:t>
              </a:r>
              <a:endParaRPr lang="en-US" dirty="0">
                <a:solidFill>
                  <a:srgbClr val="660066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1295400"/>
            <a:ext cx="99731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Energy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eqn.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438400"/>
            <a:ext cx="68385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Flux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eqn.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505200"/>
            <a:ext cx="1516286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Pressure/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“</a:t>
            </a:r>
            <a:r>
              <a:rPr lang="en-US" sz="2000" dirty="0" err="1" smtClean="0">
                <a:solidFill>
                  <a:srgbClr val="000090"/>
                </a:solidFill>
              </a:rPr>
              <a:t>Eddington</a:t>
            </a:r>
            <a:r>
              <a:rPr lang="en-US" sz="2000" dirty="0" smtClean="0">
                <a:solidFill>
                  <a:srgbClr val="000090"/>
                </a:solidFill>
              </a:rPr>
              <a:t>”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tensor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71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1"/>
          <p:cNvSpPr>
            <a:spLocks noChangeArrowheads="1"/>
          </p:cNvSpPr>
          <p:nvPr/>
        </p:nvSpPr>
        <p:spPr bwMode="auto">
          <a:xfrm>
            <a:off x="218949" y="5189566"/>
            <a:ext cx="8707543" cy="606049"/>
          </a:xfrm>
          <a:prstGeom prst="roundRect">
            <a:avLst>
              <a:gd name="adj" fmla="val 236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187524" y="457200"/>
            <a:ext cx="8943776" cy="49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3300" dirty="0" smtClean="0">
                <a:solidFill>
                  <a:srgbClr val="7A500A"/>
                </a:solidFill>
              </a:rPr>
              <a:t>RT Codes in Cosmology</a:t>
            </a:r>
            <a:endParaRPr lang="en-GB" sz="3300" dirty="0">
              <a:solidFill>
                <a:srgbClr val="7A500A"/>
              </a:solidFill>
            </a:endParaRP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298174" y="1402119"/>
            <a:ext cx="8693426" cy="425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600" dirty="0">
                <a:solidFill>
                  <a:srgbClr val="000000"/>
                </a:solidFill>
              </a:rPr>
              <a:t>Code		method	</a:t>
            </a:r>
            <a:r>
              <a:rPr lang="en-GB" sz="1600" dirty="0" smtClean="0">
                <a:solidFill>
                  <a:srgbClr val="000000"/>
                </a:solidFill>
              </a:rPr>
              <a:t>	c</a:t>
            </a:r>
            <a:r>
              <a:rPr lang="en-GB" sz="1600" dirty="0">
                <a:solidFill>
                  <a:srgbClr val="000000"/>
                </a:solidFill>
              </a:rPr>
              <a:t>=?	shadows	scaling		comments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000000"/>
              </a:solidFill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600" dirty="0">
                <a:solidFill>
                  <a:srgbClr val="000000"/>
                </a:solidFill>
              </a:rPr>
              <a:t>C2-ray		 ray-tracing	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∞	</a:t>
            </a:r>
            <a:r>
              <a:rPr lang="en-GB" sz="1600" dirty="0" smtClean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yes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	N</a:t>
            </a:r>
            <a:r>
              <a:rPr lang="en-GB" sz="1600" baseline="-330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*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N</a:t>
            </a:r>
            <a:r>
              <a:rPr lang="en-GB" sz="1600" baseline="-330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x</a:t>
            </a:r>
            <a:r>
              <a:rPr lang="en-GB" sz="1600" baseline="330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3		 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n-body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600" dirty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	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600" dirty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ART		 ray-tracing	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∞	</a:t>
            </a:r>
            <a:r>
              <a:rPr lang="en-GB" sz="1600" dirty="0" smtClean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?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	N</a:t>
            </a:r>
            <a:r>
              <a:rPr lang="en-GB" sz="1600" baseline="-330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*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N</a:t>
            </a:r>
            <a:r>
              <a:rPr lang="en-GB" sz="1600" baseline="-330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x</a:t>
            </a:r>
            <a:r>
              <a:rPr lang="en-GB" sz="1600" baseline="330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3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		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1600" baseline="-33000" dirty="0">
              <a:solidFill>
                <a:srgbClr val="000000"/>
              </a:solidFill>
              <a:latin typeface="Bitstream Vera Serif" charset="0"/>
              <a:cs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000000"/>
              </a:solidFill>
              <a:ea typeface="Bitstream Vera Serif" charset="0"/>
              <a:cs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600" dirty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FLASH-HC	 ray-tracing	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∞	</a:t>
            </a:r>
            <a:r>
              <a:rPr lang="en-GB" sz="1600" dirty="0" smtClean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yes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	N</a:t>
            </a:r>
            <a:r>
              <a:rPr lang="en-GB" sz="1600" baseline="-330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*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N</a:t>
            </a:r>
            <a:r>
              <a:rPr lang="en-GB" sz="1600" baseline="-330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x</a:t>
            </a:r>
            <a:r>
              <a:rPr lang="en-GB" sz="1600" baseline="330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3	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000000"/>
              </a:solidFill>
              <a:ea typeface="Bitstream Vera Serif" charset="0"/>
              <a:cs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000000"/>
              </a:solidFill>
              <a:ea typeface="Bitstream Vera Serif" charset="0"/>
              <a:cs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600" dirty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TRAPHIC	 ray-tracing	c	</a:t>
            </a:r>
            <a:r>
              <a:rPr lang="en-GB" sz="1600" dirty="0" smtClean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yes</a:t>
            </a:r>
            <a:r>
              <a:rPr lang="en-GB" sz="1600" dirty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	</a:t>
            </a:r>
            <a:r>
              <a:rPr lang="en-GB" sz="1600" dirty="0" err="1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N</a:t>
            </a:r>
            <a:r>
              <a:rPr lang="en-GB" sz="1600" baseline="-33000" dirty="0" err="1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c</a:t>
            </a:r>
            <a:r>
              <a:rPr lang="en-GB" sz="1600" dirty="0" err="1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N</a:t>
            </a:r>
            <a:r>
              <a:rPr lang="en-GB" sz="1600" baseline="-33000" dirty="0" err="1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SPH</a:t>
            </a:r>
            <a:r>
              <a:rPr lang="en-GB" sz="1600" dirty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		</a:t>
            </a:r>
            <a:r>
              <a:rPr lang="en-GB" sz="1800" dirty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mass resolution limit?</a:t>
            </a:r>
            <a:endParaRPr lang="en-GB" sz="1600" dirty="0">
              <a:solidFill>
                <a:srgbClr val="000000"/>
              </a:solidFill>
              <a:ea typeface="Bitstream Vera Serif" charset="0"/>
              <a:cs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000000"/>
              </a:solidFill>
              <a:ea typeface="Bitstream Vera Serif" charset="0"/>
              <a:cs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600" dirty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CRASH	</a:t>
            </a:r>
            <a:r>
              <a:rPr lang="en-GB" sz="1600" dirty="0" smtClean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	</a:t>
            </a:r>
            <a:r>
              <a:rPr lang="en-GB" sz="1600" dirty="0" err="1" smtClean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monte</a:t>
            </a:r>
            <a:r>
              <a:rPr lang="en-GB" sz="1600" dirty="0" smtClean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carlo</a:t>
            </a:r>
            <a:r>
              <a:rPr lang="en-GB" sz="1600" dirty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∞	</a:t>
            </a:r>
            <a:r>
              <a:rPr lang="en-GB" sz="1600" dirty="0" smtClean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yes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	</a:t>
            </a:r>
            <a:r>
              <a:rPr lang="en-GB" sz="1600" dirty="0" smtClean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N</a:t>
            </a:r>
            <a:r>
              <a:rPr lang="en-GB" sz="1600" baseline="-330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*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N</a:t>
            </a:r>
            <a:r>
              <a:rPr lang="en-GB" sz="1600" baseline="-33000" dirty="0">
                <a:solidFill>
                  <a:srgbClr val="000000"/>
                </a:solidFill>
                <a:latin typeface="Symbol" charset="0"/>
                <a:cs typeface="Bitstream Vera Serif" charset="0"/>
              </a:rPr>
              <a:t>g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		time dependence?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000000"/>
              </a:solidFill>
              <a:ea typeface="Bitstream Vera Serif" charset="0"/>
              <a:cs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600" dirty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OTVET*	moments  	&lt;&lt; c	</a:t>
            </a:r>
            <a:r>
              <a:rPr lang="en-GB" sz="1600" dirty="0" smtClean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?</a:t>
            </a:r>
            <a:r>
              <a:rPr lang="en-GB" sz="1600" dirty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N</a:t>
            </a:r>
            <a:r>
              <a:rPr lang="en-GB" sz="1600" baseline="-330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x</a:t>
            </a:r>
            <a:r>
              <a:rPr lang="en-GB" sz="1600" baseline="330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3	</a:t>
            </a:r>
            <a:r>
              <a:rPr lang="en-GB" sz="1600" baseline="33000" dirty="0" smtClean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	</a:t>
            </a:r>
            <a:r>
              <a:rPr lang="en-GB" sz="1600" baseline="330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optically-thin </a:t>
            </a:r>
            <a:r>
              <a:rPr lang="en-GB" sz="1600" b="1" dirty="0" err="1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f</a:t>
            </a:r>
            <a:r>
              <a:rPr lang="en-GB" sz="1600" baseline="-33000" dirty="0" err="1">
                <a:solidFill>
                  <a:srgbClr val="000000"/>
                </a:solidFill>
                <a:latin typeface="Bitstream Vera Serif" charset="0"/>
                <a:cs typeface="Bitstream Vera Serif" charset="0"/>
              </a:rPr>
              <a:t>Edd</a:t>
            </a:r>
            <a:endParaRPr lang="en-GB" sz="1600" baseline="-33000" dirty="0">
              <a:solidFill>
                <a:srgbClr val="000000"/>
              </a:solidFill>
              <a:latin typeface="Bitstream Vera Serif" charset="0"/>
              <a:cs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600" dirty="0">
                <a:solidFill>
                  <a:srgbClr val="000000"/>
                </a:solidFill>
                <a:ea typeface="Bitstream Vera Serif" charset="0"/>
                <a:cs typeface="Bitstream Vera Serif" charset="0"/>
              </a:rPr>
              <a:t>	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000000"/>
              </a:solidFill>
              <a:ea typeface="Bitstream Vera Serif" charset="0"/>
              <a:cs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600" dirty="0">
                <a:solidFill>
                  <a:srgbClr val="FFFF00"/>
                </a:solidFill>
                <a:ea typeface="Bitstream Vera Serif" charset="0"/>
                <a:cs typeface="Bitstream Vera Serif" charset="0"/>
              </a:rPr>
              <a:t>MARCH*	moments	</a:t>
            </a:r>
            <a:r>
              <a:rPr lang="en-GB" sz="1600" dirty="0" smtClean="0">
                <a:solidFill>
                  <a:srgbClr val="FFFF00"/>
                </a:solidFill>
                <a:ea typeface="Bitstream Vera Serif" charset="0"/>
                <a:cs typeface="Bitstream Vera Serif" charset="0"/>
              </a:rPr>
              <a:t>c</a:t>
            </a:r>
            <a:r>
              <a:rPr lang="en-GB" sz="1600" dirty="0">
                <a:solidFill>
                  <a:srgbClr val="FFFF00"/>
                </a:solidFill>
                <a:ea typeface="Bitstream Vera Serif" charset="0"/>
                <a:cs typeface="Bitstream Vera Serif" charset="0"/>
              </a:rPr>
              <a:t>	yes	</a:t>
            </a:r>
            <a:r>
              <a:rPr lang="en-GB" sz="1600" dirty="0">
                <a:solidFill>
                  <a:srgbClr val="FFFF00"/>
                </a:solidFill>
                <a:latin typeface="Bitstream Vera Serif" charset="0"/>
                <a:cs typeface="Bitstream Vera Serif" charset="0"/>
              </a:rPr>
              <a:t>N</a:t>
            </a:r>
            <a:r>
              <a:rPr lang="en-GB" sz="1600" baseline="-33000" dirty="0">
                <a:solidFill>
                  <a:srgbClr val="FFFF00"/>
                </a:solidFill>
                <a:latin typeface="Bitstream Vera Serif" charset="0"/>
                <a:cs typeface="Bitstream Vera Serif" charset="0"/>
              </a:rPr>
              <a:t>x</a:t>
            </a:r>
            <a:r>
              <a:rPr lang="en-GB" sz="1600" baseline="30000" dirty="0">
                <a:solidFill>
                  <a:srgbClr val="FFFF00"/>
                </a:solidFill>
                <a:latin typeface="Bitstream Vera Serif" charset="0"/>
                <a:cs typeface="Bitstream Vera Serif" charset="0"/>
              </a:rPr>
              <a:t>~</a:t>
            </a:r>
            <a:r>
              <a:rPr lang="en-GB" sz="1600" baseline="33000" dirty="0">
                <a:solidFill>
                  <a:srgbClr val="FFFF00"/>
                </a:solidFill>
                <a:latin typeface="Bitstream Vera Serif" charset="0"/>
                <a:cs typeface="Bitstream Vera Serif" charset="0"/>
              </a:rPr>
              <a:t>4</a:t>
            </a:r>
            <a:r>
              <a:rPr lang="en-GB" sz="1600" dirty="0">
                <a:solidFill>
                  <a:srgbClr val="FFFF00"/>
                </a:solidFill>
                <a:latin typeface="Bitstream Vera Serif" charset="0"/>
                <a:cs typeface="Bitstream Vera Serif" charset="0"/>
              </a:rPr>
              <a:t>		</a:t>
            </a:r>
          </a:p>
        </p:txBody>
      </p:sp>
      <p:sp>
        <p:nvSpPr>
          <p:cNvPr id="33797" name="AutoShape 4"/>
          <p:cNvSpPr>
            <a:spLocks noChangeArrowheads="1"/>
          </p:cNvSpPr>
          <p:nvPr/>
        </p:nvSpPr>
        <p:spPr bwMode="auto">
          <a:xfrm>
            <a:off x="223271" y="1291274"/>
            <a:ext cx="8707542" cy="4504341"/>
          </a:xfrm>
          <a:prstGeom prst="roundRect">
            <a:avLst>
              <a:gd name="adj" fmla="val 28"/>
            </a:avLst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3798" name="Line 5"/>
          <p:cNvSpPr>
            <a:spLocks noChangeShapeType="1"/>
          </p:cNvSpPr>
          <p:nvPr/>
        </p:nvSpPr>
        <p:spPr bwMode="auto">
          <a:xfrm flipV="1">
            <a:off x="1500953" y="1289834"/>
            <a:ext cx="1441" cy="4497144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Line 6"/>
          <p:cNvSpPr>
            <a:spLocks noChangeShapeType="1"/>
          </p:cNvSpPr>
          <p:nvPr/>
        </p:nvSpPr>
        <p:spPr bwMode="auto">
          <a:xfrm>
            <a:off x="233354" y="1831103"/>
            <a:ext cx="8687377" cy="1440"/>
          </a:xfrm>
          <a:prstGeom prst="line">
            <a:avLst/>
          </a:prstGeom>
          <a:noFill/>
          <a:ln w="4572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0" name="Line 7"/>
          <p:cNvSpPr>
            <a:spLocks noChangeShapeType="1"/>
          </p:cNvSpPr>
          <p:nvPr/>
        </p:nvSpPr>
        <p:spPr bwMode="auto">
          <a:xfrm>
            <a:off x="233354" y="2320549"/>
            <a:ext cx="8687377" cy="1440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Line 8"/>
          <p:cNvSpPr>
            <a:spLocks noChangeShapeType="1"/>
          </p:cNvSpPr>
          <p:nvPr/>
        </p:nvSpPr>
        <p:spPr bwMode="auto">
          <a:xfrm>
            <a:off x="216068" y="2807116"/>
            <a:ext cx="9240511" cy="1440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2" name="Line 9"/>
          <p:cNvSpPr>
            <a:spLocks noChangeShapeType="1"/>
          </p:cNvSpPr>
          <p:nvPr/>
        </p:nvSpPr>
        <p:spPr bwMode="auto">
          <a:xfrm>
            <a:off x="233354" y="3495219"/>
            <a:ext cx="8687377" cy="1440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3" name="Line 10"/>
          <p:cNvSpPr>
            <a:spLocks noChangeShapeType="1"/>
          </p:cNvSpPr>
          <p:nvPr/>
        </p:nvSpPr>
        <p:spPr bwMode="auto">
          <a:xfrm>
            <a:off x="233354" y="4017776"/>
            <a:ext cx="8687377" cy="1439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4" name="Line 11"/>
          <p:cNvSpPr>
            <a:spLocks noChangeShapeType="1"/>
          </p:cNvSpPr>
          <p:nvPr/>
        </p:nvSpPr>
        <p:spPr bwMode="auto">
          <a:xfrm>
            <a:off x="233354" y="4573441"/>
            <a:ext cx="8687377" cy="1439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5" name="Line 12"/>
          <p:cNvSpPr>
            <a:spLocks noChangeShapeType="1"/>
          </p:cNvSpPr>
          <p:nvPr/>
        </p:nvSpPr>
        <p:spPr bwMode="auto">
          <a:xfrm>
            <a:off x="216068" y="5156456"/>
            <a:ext cx="8687377" cy="1440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6" name="Text Box 13"/>
          <p:cNvSpPr txBox="1">
            <a:spLocks noChangeArrowheads="1"/>
          </p:cNvSpPr>
          <p:nvPr/>
        </p:nvSpPr>
        <p:spPr bwMode="auto">
          <a:xfrm>
            <a:off x="6019800" y="5334000"/>
            <a:ext cx="2927002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600" dirty="0">
                <a:solidFill>
                  <a:srgbClr val="FFFF00"/>
                </a:solidFill>
                <a:latin typeface="Bitstream Vera Serif" charset="0"/>
                <a:cs typeface="Bitstream Vera Serif" charset="0"/>
              </a:rPr>
              <a:t>accurate </a:t>
            </a:r>
            <a:r>
              <a:rPr lang="en-GB" sz="1600" b="1" dirty="0" err="1">
                <a:solidFill>
                  <a:srgbClr val="FFFF00"/>
                </a:solidFill>
                <a:latin typeface="Bitstream Vera Serif" charset="0"/>
                <a:cs typeface="Bitstream Vera Serif" charset="0"/>
              </a:rPr>
              <a:t>f</a:t>
            </a:r>
            <a:r>
              <a:rPr lang="en-GB" sz="1600" baseline="-33000" dirty="0" err="1">
                <a:solidFill>
                  <a:srgbClr val="FFFF00"/>
                </a:solidFill>
                <a:latin typeface="Bitstream Vera Serif" charset="0"/>
                <a:cs typeface="Bitstream Vera Serif" charset="0"/>
              </a:rPr>
              <a:t>Edd</a:t>
            </a:r>
            <a:r>
              <a:rPr lang="en-GB" sz="1600" dirty="0">
                <a:solidFill>
                  <a:srgbClr val="FFFF00"/>
                </a:solidFill>
                <a:latin typeface="Bitstream Vera Serif" charset="0"/>
                <a:cs typeface="Bitstream Vera Serif" charset="0"/>
              </a:rPr>
              <a:t>; </a:t>
            </a:r>
            <a:r>
              <a:rPr lang="en-GB" sz="1600" dirty="0" smtClean="0">
                <a:solidFill>
                  <a:srgbClr val="FFFF00"/>
                </a:solidFill>
                <a:latin typeface="Bitstream Vera Serif" charset="0"/>
                <a:cs typeface="Bitstream Vera Serif" charset="0"/>
              </a:rPr>
              <a:t>coupled to Gadget</a:t>
            </a:r>
            <a:endParaRPr lang="en-GB" sz="1600" dirty="0">
              <a:solidFill>
                <a:srgbClr val="FFFF00"/>
              </a:solidFill>
              <a:latin typeface="Bitstream Vera Serif" charset="0"/>
              <a:cs typeface="Bitstream Vera Serif" charset="0"/>
            </a:endParaRPr>
          </a:p>
        </p:txBody>
      </p:sp>
      <p:sp>
        <p:nvSpPr>
          <p:cNvPr id="33807" name="Line 14"/>
          <p:cNvSpPr>
            <a:spLocks noChangeShapeType="1"/>
          </p:cNvSpPr>
          <p:nvPr/>
        </p:nvSpPr>
        <p:spPr bwMode="auto">
          <a:xfrm flipV="1">
            <a:off x="2895600" y="1295400"/>
            <a:ext cx="1440" cy="4497144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8" name="Line 15"/>
          <p:cNvSpPr>
            <a:spLocks noChangeShapeType="1"/>
          </p:cNvSpPr>
          <p:nvPr/>
        </p:nvSpPr>
        <p:spPr bwMode="auto">
          <a:xfrm flipV="1">
            <a:off x="3810000" y="1295400"/>
            <a:ext cx="2881" cy="4507220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9" name="Line 16"/>
          <p:cNvSpPr>
            <a:spLocks noChangeShapeType="1"/>
          </p:cNvSpPr>
          <p:nvPr/>
        </p:nvSpPr>
        <p:spPr bwMode="auto">
          <a:xfrm flipV="1">
            <a:off x="4605131" y="1288395"/>
            <a:ext cx="1440" cy="4461154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10" name="Line 17"/>
          <p:cNvSpPr>
            <a:spLocks noChangeShapeType="1"/>
          </p:cNvSpPr>
          <p:nvPr/>
        </p:nvSpPr>
        <p:spPr bwMode="auto">
          <a:xfrm flipV="1">
            <a:off x="5910182" y="1288395"/>
            <a:ext cx="1440" cy="4488506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11" name="Text Box 18"/>
          <p:cNvSpPr txBox="1">
            <a:spLocks noChangeArrowheads="1"/>
          </p:cNvSpPr>
          <p:nvPr/>
        </p:nvSpPr>
        <p:spPr bwMode="auto">
          <a:xfrm>
            <a:off x="6093119" y="2945312"/>
            <a:ext cx="2741184" cy="47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600" dirty="0" err="1">
                <a:latin typeface="Bitstream Vera Serif" charset="0"/>
                <a:cs typeface="Bitstream Vera Serif" charset="0"/>
              </a:rPr>
              <a:t>Zel'dovich</a:t>
            </a:r>
            <a:r>
              <a:rPr lang="en-GB" sz="1600" dirty="0">
                <a:latin typeface="Bitstream Vera Serif" charset="0"/>
                <a:cs typeface="Bitstream Vera Serif" charset="0"/>
              </a:rPr>
              <a:t> approximation +irradiated boundary </a:t>
            </a:r>
          </a:p>
        </p:txBody>
      </p:sp>
      <p:sp>
        <p:nvSpPr>
          <p:cNvPr id="33812" name="TextBox 19"/>
          <p:cNvSpPr txBox="1">
            <a:spLocks noChangeArrowheads="1"/>
          </p:cNvSpPr>
          <p:nvPr/>
        </p:nvSpPr>
        <p:spPr bwMode="auto">
          <a:xfrm>
            <a:off x="700060" y="6192930"/>
            <a:ext cx="8526018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* Have been implemented into a cosmological radiation-hydro code</a:t>
            </a:r>
          </a:p>
        </p:txBody>
      </p:sp>
    </p:spTree>
    <p:extLst>
      <p:ext uri="{BB962C8B-B14F-4D97-AF65-F5344CB8AC3E}">
        <p14:creationId xmlns:p14="http://schemas.microsoft.com/office/powerpoint/2010/main" val="14210150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219200"/>
            <a:ext cx="5156200" cy="5291101"/>
          </a:xfrm>
          <a:prstGeom prst="rect">
            <a:avLst/>
          </a:prstGeom>
        </p:spPr>
      </p:pic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0" y="319580"/>
            <a:ext cx="8153400" cy="49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3300" dirty="0">
                <a:solidFill>
                  <a:srgbClr val="7A500A"/>
                </a:solidFill>
              </a:rPr>
              <a:t>Clumping Factor Versus Redshift</a:t>
            </a:r>
          </a:p>
        </p:txBody>
      </p:sp>
      <p:sp>
        <p:nvSpPr>
          <p:cNvPr id="44036" name="Line 3"/>
          <p:cNvSpPr>
            <a:spLocks noChangeShapeType="1"/>
          </p:cNvSpPr>
          <p:nvPr/>
        </p:nvSpPr>
        <p:spPr bwMode="auto">
          <a:xfrm>
            <a:off x="4572000" y="1676400"/>
            <a:ext cx="4338647" cy="1440"/>
          </a:xfrm>
          <a:prstGeom prst="line">
            <a:avLst/>
          </a:prstGeom>
          <a:noFill/>
          <a:ln w="36720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4876800" y="1600200"/>
            <a:ext cx="3802798" cy="29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000" dirty="0"/>
              <a:t>C=30:  </a:t>
            </a:r>
            <a:r>
              <a:rPr lang="en-GB" sz="2000" dirty="0" err="1"/>
              <a:t>Gnedin</a:t>
            </a:r>
            <a:r>
              <a:rPr lang="en-GB" sz="2000" dirty="0"/>
              <a:t> &amp; </a:t>
            </a:r>
            <a:r>
              <a:rPr lang="en-GB" sz="2000" dirty="0" err="1"/>
              <a:t>Ostriker</a:t>
            </a:r>
            <a:r>
              <a:rPr lang="en-GB" sz="2000" dirty="0"/>
              <a:t> (1997)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82102" y="4419600"/>
            <a:ext cx="1961898" cy="1494255"/>
            <a:chOff x="7182102" y="4419600"/>
            <a:chExt cx="1961898" cy="1494255"/>
          </a:xfrm>
        </p:grpSpPr>
        <p:sp>
          <p:nvSpPr>
            <p:cNvPr id="44038" name="Line 5"/>
            <p:cNvSpPr>
              <a:spLocks noChangeShapeType="1"/>
            </p:cNvSpPr>
            <p:nvPr/>
          </p:nvSpPr>
          <p:spPr bwMode="auto">
            <a:xfrm flipV="1">
              <a:off x="8610600" y="5105400"/>
              <a:ext cx="0" cy="38100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 type="oval" w="lg" len="sm"/>
              <a:tailEnd type="oval" w="lg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44039" name="Line 6"/>
            <p:cNvSpPr>
              <a:spLocks noChangeShapeType="1"/>
            </p:cNvSpPr>
            <p:nvPr/>
          </p:nvSpPr>
          <p:spPr bwMode="auto">
            <a:xfrm>
              <a:off x="8229600" y="4876800"/>
              <a:ext cx="1440" cy="344051"/>
            </a:xfrm>
            <a:prstGeom prst="line">
              <a:avLst/>
            </a:prstGeom>
            <a:noFill/>
            <a:ln w="18360">
              <a:solidFill>
                <a:srgbClr val="008000"/>
              </a:solidFill>
              <a:round/>
              <a:headEnd type="oval" w="lg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44040" name="Text Box 7"/>
            <p:cNvSpPr txBox="1">
              <a:spLocks noChangeArrowheads="1"/>
            </p:cNvSpPr>
            <p:nvPr/>
          </p:nvSpPr>
          <p:spPr bwMode="auto">
            <a:xfrm>
              <a:off x="7182102" y="4419600"/>
              <a:ext cx="1961898" cy="149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>
                <a:lnSpc>
                  <a:spcPct val="97000"/>
                </a:lnSpc>
                <a:buClr>
                  <a:srgbClr val="FFFFFF"/>
                </a:buClr>
                <a:buSzPct val="45000"/>
                <a:buFont typeface="StarSymbol" charset="0"/>
                <a:buNone/>
              </a:pPr>
              <a:r>
                <a:rPr lang="en-GB" sz="2000" dirty="0" err="1">
                  <a:solidFill>
                    <a:srgbClr val="008000"/>
                  </a:solidFill>
                </a:rPr>
                <a:t>Pawlik</a:t>
              </a:r>
              <a:r>
                <a:rPr lang="en-GB" sz="2000" dirty="0">
                  <a:solidFill>
                    <a:srgbClr val="008000"/>
                  </a:solidFill>
                </a:rPr>
                <a:t> &amp; </a:t>
              </a:r>
              <a:r>
                <a:rPr lang="en-GB" sz="2000" dirty="0" err="1">
                  <a:solidFill>
                    <a:srgbClr val="008000"/>
                  </a:solidFill>
                </a:rPr>
                <a:t>Schaye</a:t>
              </a:r>
              <a:r>
                <a:rPr lang="en-GB" sz="2000" dirty="0">
                  <a:solidFill>
                    <a:srgbClr val="008000"/>
                  </a:solidFill>
                </a:rPr>
                <a:t> (2008);</a:t>
              </a:r>
            </a:p>
            <a:p>
              <a:pPr eaLnBrk="1">
                <a:lnSpc>
                  <a:spcPct val="97000"/>
                </a:lnSpc>
                <a:buClr>
                  <a:srgbClr val="FFFFFF"/>
                </a:buClr>
                <a:buSzPct val="45000"/>
                <a:buFont typeface="StarSymbol" charset="0"/>
                <a:buNone/>
              </a:pPr>
              <a:r>
                <a:rPr lang="en-GB" sz="2000" dirty="0">
                  <a:solidFill>
                    <a:srgbClr val="0000FF"/>
                  </a:solidFill>
                </a:rPr>
                <a:t>Bolton &amp; </a:t>
              </a:r>
            </a:p>
            <a:p>
              <a:pPr eaLnBrk="1">
                <a:lnSpc>
                  <a:spcPct val="97000"/>
                </a:lnSpc>
                <a:buClr>
                  <a:srgbClr val="FFFFFF"/>
                </a:buClr>
                <a:buSzPct val="45000"/>
                <a:buFont typeface="StarSymbol" charset="0"/>
                <a:buNone/>
              </a:pPr>
              <a:r>
                <a:rPr lang="en-GB" sz="2000" dirty="0" err="1">
                  <a:solidFill>
                    <a:srgbClr val="0000FF"/>
                  </a:solidFill>
                </a:rPr>
                <a:t>Haehnelt</a:t>
              </a:r>
              <a:r>
                <a:rPr lang="en-GB" sz="2000" dirty="0">
                  <a:solidFill>
                    <a:srgbClr val="0000FF"/>
                  </a:solidFill>
                </a:rPr>
                <a:t> </a:t>
              </a:r>
            </a:p>
            <a:p>
              <a:pPr eaLnBrk="1">
                <a:lnSpc>
                  <a:spcPct val="97000"/>
                </a:lnSpc>
                <a:buClr>
                  <a:srgbClr val="FFFFFF"/>
                </a:buClr>
                <a:buSzPct val="45000"/>
                <a:buFont typeface="StarSymbol" charset="0"/>
                <a:buNone/>
              </a:pPr>
              <a:r>
                <a:rPr lang="en-GB" sz="2000" dirty="0">
                  <a:solidFill>
                    <a:srgbClr val="0000FF"/>
                  </a:solidFill>
                </a:rPr>
                <a:t>(2008)</a:t>
              </a:r>
            </a:p>
          </p:txBody>
        </p:sp>
      </p:grpSp>
      <p:sp>
        <p:nvSpPr>
          <p:cNvPr id="44041" name="TextBox 12"/>
          <p:cNvSpPr txBox="1">
            <a:spLocks noChangeArrowheads="1"/>
          </p:cNvSpPr>
          <p:nvPr/>
        </p:nvSpPr>
        <p:spPr bwMode="auto">
          <a:xfrm>
            <a:off x="228600" y="914400"/>
            <a:ext cx="3657600" cy="306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500" dirty="0"/>
              <a:t>Clumping </a:t>
            </a:r>
            <a:r>
              <a:rPr lang="en-US" sz="2500" dirty="0" smtClean="0"/>
              <a:t>factor is much </a:t>
            </a:r>
            <a:r>
              <a:rPr lang="en-US" sz="2500" dirty="0"/>
              <a:t>lower than </a:t>
            </a:r>
            <a:r>
              <a:rPr lang="en-US" sz="2500" dirty="0" smtClean="0"/>
              <a:t>early analytic </a:t>
            </a:r>
            <a:r>
              <a:rPr lang="en-US" sz="2500" dirty="0"/>
              <a:t>models had assumed.</a:t>
            </a:r>
          </a:p>
          <a:p>
            <a:endParaRPr lang="en-US" sz="2500" dirty="0" smtClean="0"/>
          </a:p>
          <a:p>
            <a:r>
              <a:rPr lang="en-US" sz="2500" dirty="0" smtClean="0">
                <a:latin typeface="Handwriting - Dakota"/>
                <a:cs typeface="Handwriting - Dakota"/>
              </a:rPr>
              <a:t>C</a:t>
            </a:r>
            <a:r>
              <a:rPr lang="en-US" sz="2500" baseline="-25000" dirty="0" smtClean="0"/>
              <a:t>HII</a:t>
            </a:r>
            <a:r>
              <a:rPr lang="en-US" sz="2500" dirty="0" smtClean="0"/>
              <a:t> evolves slowly.  Low </a:t>
            </a:r>
            <a:r>
              <a:rPr lang="en-US" sz="2500" dirty="0" smtClean="0">
                <a:latin typeface="Handwriting - Dakota"/>
                <a:cs typeface="Handwriting - Dakota"/>
              </a:rPr>
              <a:t>C</a:t>
            </a:r>
            <a:r>
              <a:rPr lang="en-US" sz="2500" dirty="0" smtClean="0"/>
              <a:t> makes </a:t>
            </a:r>
            <a:r>
              <a:rPr lang="en-US" sz="2500" dirty="0" err="1" smtClean="0"/>
              <a:t>reionization</a:t>
            </a:r>
            <a:r>
              <a:rPr lang="en-US" sz="2500" dirty="0" smtClean="0"/>
              <a:t> a lot easier.</a:t>
            </a:r>
          </a:p>
          <a:p>
            <a:endParaRPr lang="en-US" sz="2500" i="1" dirty="0"/>
          </a:p>
          <a:p>
            <a:r>
              <a:rPr lang="en-US" sz="2500" i="1" dirty="0" smtClean="0">
                <a:solidFill>
                  <a:schemeClr val="accent3"/>
                </a:solidFill>
              </a:rPr>
              <a:t>Can likely </a:t>
            </a:r>
            <a:r>
              <a:rPr lang="en-US" sz="2500" i="1" dirty="0" err="1" smtClean="0">
                <a:solidFill>
                  <a:schemeClr val="accent3"/>
                </a:solidFill>
              </a:rPr>
              <a:t>reionize</a:t>
            </a:r>
            <a:r>
              <a:rPr lang="en-US" sz="2500" i="1" dirty="0" smtClean="0">
                <a:solidFill>
                  <a:schemeClr val="accent3"/>
                </a:solidFill>
              </a:rPr>
              <a:t> with galaxies!</a:t>
            </a:r>
            <a:endParaRPr lang="en-US" sz="2500" i="1" dirty="0">
              <a:solidFill>
                <a:schemeClr val="accent3"/>
              </a:solidFill>
            </a:endParaRPr>
          </a:p>
          <a:p>
            <a:endParaRPr lang="en-US" sz="2500" dirty="0">
              <a:solidFill>
                <a:schemeClr val="accent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0" y="914400"/>
            <a:ext cx="13459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Finlator+12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4089285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6583318"/>
            <a:ext cx="16795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Finkelstein+12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231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4495800" cy="868362"/>
          </a:xfrm>
        </p:spPr>
        <p:txBody>
          <a:bodyPr/>
          <a:lstStyle/>
          <a:p>
            <a:r>
              <a:rPr lang="en-US" dirty="0" smtClean="0"/>
              <a:t>Galaxy Death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35138"/>
            <a:ext cx="7694613" cy="4056062"/>
          </a:xfrm>
        </p:spPr>
        <p:txBody>
          <a:bodyPr/>
          <a:lstStyle/>
          <a:p>
            <a:r>
              <a:rPr lang="en-US" dirty="0" smtClean="0"/>
              <a:t>Red sequence: No SF 1+ </a:t>
            </a:r>
            <a:r>
              <a:rPr lang="en-US" dirty="0" err="1" smtClean="0"/>
              <a:t>Gyr</a:t>
            </a:r>
            <a:endParaRPr lang="en-US" dirty="0" smtClean="0"/>
          </a:p>
          <a:p>
            <a:r>
              <a:rPr lang="en-US" dirty="0" smtClean="0"/>
              <a:t>Mass function: </a:t>
            </a:r>
            <a:r>
              <a:rPr lang="en-US" dirty="0" err="1" smtClean="0"/>
              <a:t>Exp</a:t>
            </a:r>
            <a:r>
              <a:rPr lang="en-US" dirty="0" smtClean="0"/>
              <a:t> cutoff</a:t>
            </a:r>
          </a:p>
          <a:p>
            <a:r>
              <a:rPr lang="en-US" dirty="0" smtClean="0"/>
              <a:t>Morphology: Elliptical</a:t>
            </a:r>
          </a:p>
          <a:p>
            <a:r>
              <a:rPr lang="en-US" dirty="0" smtClean="0"/>
              <a:t>X-ray gas is disturbed</a:t>
            </a:r>
          </a:p>
          <a:p>
            <a:r>
              <a:rPr lang="en-US" dirty="0"/>
              <a:t>Timescale: [Mg/Fe](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)</a:t>
            </a:r>
          </a:p>
          <a:p>
            <a:r>
              <a:rPr lang="en-US" dirty="0" smtClean="0"/>
              <a:t>Black </a:t>
            </a:r>
            <a:r>
              <a:rPr lang="en-US" dirty="0"/>
              <a:t>holes: M</a:t>
            </a:r>
            <a:r>
              <a:rPr lang="en-US" baseline="-25000" dirty="0"/>
              <a:t>BH</a:t>
            </a:r>
            <a:r>
              <a:rPr lang="en-US" dirty="0"/>
              <a:t>-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bulge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685800"/>
            <a:ext cx="4419599" cy="5546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4400" y="5867400"/>
            <a:ext cx="16158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Blanton+2006</a:t>
            </a: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62600" y="762000"/>
            <a:ext cx="3404724" cy="2286000"/>
            <a:chOff x="5562600" y="762000"/>
            <a:chExt cx="3404724" cy="2286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00" y="762000"/>
              <a:ext cx="3404724" cy="2286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62600" y="1295400"/>
              <a:ext cx="117922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Faber+07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48200" y="0"/>
            <a:ext cx="4389929" cy="6858000"/>
            <a:chOff x="5105400" y="0"/>
            <a:chExt cx="3932729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5400" y="0"/>
              <a:ext cx="3932729" cy="6858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57800" y="6400800"/>
              <a:ext cx="114045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Drory+09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9941"/>
          <a:stretch/>
        </p:blipFill>
        <p:spPr>
          <a:xfrm>
            <a:off x="4701241" y="0"/>
            <a:ext cx="4442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05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3745" y="1524000"/>
            <a:ext cx="3823792" cy="4572000"/>
          </a:xfrm>
        </p:spPr>
        <p:txBody>
          <a:bodyPr/>
          <a:lstStyle/>
          <a:p>
            <a:r>
              <a:rPr lang="en-US" dirty="0" smtClean="0"/>
              <a:t>M</a:t>
            </a:r>
            <a:r>
              <a:rPr lang="en-US" baseline="-25000" dirty="0" smtClean="0"/>
              <a:t>BH</a:t>
            </a:r>
            <a:r>
              <a:rPr lang="en-US" dirty="0" smtClean="0"/>
              <a:t>≈0.001-0.002M</a:t>
            </a:r>
            <a:r>
              <a:rPr lang="en-US" baseline="-25000" dirty="0" smtClean="0"/>
              <a:t>bulge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Schwarzschild radius: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=2GM/c</a:t>
            </a:r>
            <a:r>
              <a:rPr lang="en-US" baseline="30000" dirty="0" smtClean="0"/>
              <a:t>2</a:t>
            </a:r>
            <a:r>
              <a:rPr lang="en-US" dirty="0" smtClean="0"/>
              <a:t>≈10</a:t>
            </a:r>
            <a:r>
              <a:rPr lang="en-US" baseline="30000" dirty="0" smtClean="0"/>
              <a:t>-6</a:t>
            </a:r>
            <a:r>
              <a:rPr lang="en-US" dirty="0" smtClean="0"/>
              <a:t> pc M</a:t>
            </a:r>
            <a:r>
              <a:rPr lang="en-US" baseline="-25000" dirty="0" smtClean="0"/>
              <a:t>9</a:t>
            </a:r>
          </a:p>
          <a:p>
            <a:r>
              <a:rPr lang="en-US" dirty="0" smtClean="0"/>
              <a:t>Sphere of influence: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R</a:t>
            </a:r>
            <a:r>
              <a:rPr lang="en-US" baseline="-25000" dirty="0" err="1" smtClean="0"/>
              <a:t>h</a:t>
            </a:r>
            <a:r>
              <a:rPr lang="en-US" dirty="0" smtClean="0"/>
              <a:t>=2GM/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/>
              <a:t>2</a:t>
            </a:r>
            <a:r>
              <a:rPr lang="en-US" dirty="0" smtClean="0"/>
              <a:t>≈100 pc M</a:t>
            </a:r>
            <a:r>
              <a:rPr lang="en-US" baseline="-25000" dirty="0" smtClean="0"/>
              <a:t>9</a:t>
            </a:r>
          </a:p>
          <a:p>
            <a:r>
              <a:rPr lang="en-US" dirty="0"/>
              <a:t>B</a:t>
            </a:r>
            <a:r>
              <a:rPr lang="en-US" dirty="0" smtClean="0"/>
              <a:t>ulge R</a:t>
            </a:r>
            <a:r>
              <a:rPr lang="en-US" baseline="-25000" dirty="0" smtClean="0"/>
              <a:t>e</a:t>
            </a:r>
            <a:r>
              <a:rPr lang="en-US" dirty="0" smtClean="0">
                <a:latin typeface="Symbol" charset="2"/>
                <a:cs typeface="Symbol" charset="2"/>
              </a:rPr>
              <a:t>~</a:t>
            </a:r>
            <a:r>
              <a:rPr lang="en-US" dirty="0" smtClean="0"/>
              <a:t>4 </a:t>
            </a:r>
            <a:r>
              <a:rPr lang="en-US" dirty="0" err="1" smtClean="0"/>
              <a:t>kpc</a:t>
            </a:r>
            <a:r>
              <a:rPr lang="en-US" dirty="0" smtClean="0"/>
              <a:t> M</a:t>
            </a:r>
            <a:r>
              <a:rPr lang="en-US" baseline="-25000" dirty="0" smtClean="0"/>
              <a:t>9</a:t>
            </a:r>
            <a:r>
              <a:rPr lang="en-US" baseline="30000" dirty="0" smtClean="0"/>
              <a:t>1/3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3886200" cy="106680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M-</a:t>
            </a:r>
            <a:r>
              <a:rPr lang="en-US" dirty="0" err="1" smtClean="0">
                <a:solidFill>
                  <a:schemeClr val="accent3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chemeClr val="accent3"/>
                </a:solidFill>
              </a:rPr>
              <a:t> relation</a:t>
            </a:r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269677" y="381000"/>
            <a:ext cx="4874323" cy="5788572"/>
            <a:chOff x="3924977" y="307428"/>
            <a:chExt cx="5219023" cy="59014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4977" y="307428"/>
              <a:ext cx="5219023" cy="525868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4977" y="5566109"/>
              <a:ext cx="5219023" cy="64281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266889" y="4710507"/>
              <a:ext cx="1681230" cy="37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Gultekin+09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43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371600"/>
            <a:ext cx="4114800" cy="4724400"/>
          </a:xfrm>
        </p:spPr>
        <p:txBody>
          <a:bodyPr/>
          <a:lstStyle/>
          <a:p>
            <a:r>
              <a:rPr lang="en-US" dirty="0" smtClean="0"/>
              <a:t>Mergers grow bulge.</a:t>
            </a:r>
          </a:p>
          <a:p>
            <a:r>
              <a:rPr lang="en-US" dirty="0" smtClean="0"/>
              <a:t>Mergers grow BH:  AGN more common in ULIRGs.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68362"/>
          </a:xfrm>
        </p:spPr>
        <p:txBody>
          <a:bodyPr/>
          <a:lstStyle/>
          <a:p>
            <a:r>
              <a:rPr lang="en-US" sz="4400" dirty="0" smtClean="0">
                <a:solidFill>
                  <a:srgbClr val="7A500A"/>
                </a:solidFill>
              </a:rPr>
              <a:t>Merger-Starburst-AGN Connection</a:t>
            </a:r>
            <a:endParaRPr lang="en-US" sz="4400" dirty="0">
              <a:solidFill>
                <a:srgbClr val="7A500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888" y="1371600"/>
            <a:ext cx="3865112" cy="2802206"/>
          </a:xfrm>
          <a:prstGeom prst="rect">
            <a:avLst/>
          </a:prstGeom>
        </p:spPr>
      </p:pic>
      <p:pic>
        <p:nvPicPr>
          <p:cNvPr id="5" name="Picture 2" descr="Lect4_ULIRG LF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9434" y="1371600"/>
            <a:ext cx="4784566" cy="526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07715" y="3768324"/>
            <a:ext cx="97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Arp 220</a:t>
            </a:r>
            <a:endParaRPr lang="en-US" dirty="0"/>
          </a:p>
        </p:txBody>
      </p:sp>
      <p:pic>
        <p:nvPicPr>
          <p:cNvPr id="7" name="Picture 2" descr="Lect6_AGNfrac_SM98.jpg"/>
          <p:cNvPicPr>
            <a:picLocks noChangeAspect="1"/>
          </p:cNvPicPr>
          <p:nvPr/>
        </p:nvPicPr>
        <p:blipFill>
          <a:blip r:embed="rId4"/>
          <a:srcRect l="3550"/>
          <a:stretch>
            <a:fillRect/>
          </a:stretch>
        </p:blipFill>
        <p:spPr bwMode="auto">
          <a:xfrm>
            <a:off x="4032988" y="1371600"/>
            <a:ext cx="5111012" cy="526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0" y="2985997"/>
            <a:ext cx="5906445" cy="3872003"/>
            <a:chOff x="3237554" y="2985996"/>
            <a:chExt cx="5906445" cy="3872003"/>
          </a:xfrm>
        </p:grpSpPr>
        <p:pic>
          <p:nvPicPr>
            <p:cNvPr id="8" name="Picture 2" descr="Lect6_EvolTrack_BHgrowth.jpg"/>
            <p:cNvPicPr>
              <a:picLocks noChangeAspect="1"/>
            </p:cNvPicPr>
            <p:nvPr/>
          </p:nvPicPr>
          <p:blipFill>
            <a:blip r:embed="rId5"/>
            <a:srcRect l="8594" t="19731" r="16406" b="14684"/>
            <a:stretch>
              <a:fillRect/>
            </a:stretch>
          </p:blipFill>
          <p:spPr bwMode="auto">
            <a:xfrm>
              <a:off x="3237554" y="2985996"/>
              <a:ext cx="5906445" cy="387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315007" y="6451404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from V. Wild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739601" y="6583318"/>
            <a:ext cx="2404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Sanders &amp; Mirabel 96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2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3613" cy="868362"/>
          </a:xfrm>
        </p:spPr>
        <p:txBody>
          <a:bodyPr/>
          <a:lstStyle/>
          <a:p>
            <a:r>
              <a:rPr lang="en-US" sz="4000" dirty="0">
                <a:solidFill>
                  <a:schemeClr val="accent3"/>
                </a:solidFill>
              </a:rPr>
              <a:t>M</a:t>
            </a:r>
            <a:r>
              <a:rPr lang="en-US" sz="4000" dirty="0" smtClean="0">
                <a:solidFill>
                  <a:schemeClr val="accent3"/>
                </a:solidFill>
              </a:rPr>
              <a:t>ergers are not always starbursts</a:t>
            </a:r>
            <a:endParaRPr lang="en-US" sz="40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4038600" cy="1447800"/>
          </a:xfrm>
        </p:spPr>
        <p:txBody>
          <a:bodyPr>
            <a:normAutofit/>
          </a:bodyPr>
          <a:lstStyle/>
          <a:p>
            <a:r>
              <a:rPr lang="en-US" dirty="0" smtClean="0"/>
              <a:t>e = f</a:t>
            </a:r>
            <a:r>
              <a:rPr lang="en-US" baseline="-25000" dirty="0" smtClean="0"/>
              <a:t>*,burst</a:t>
            </a:r>
            <a:r>
              <a:rPr lang="en-US" dirty="0" smtClean="0"/>
              <a:t>-f</a:t>
            </a:r>
            <a:r>
              <a:rPr lang="en-US" baseline="-25000" dirty="0" smtClean="0"/>
              <a:t>*,</a:t>
            </a:r>
            <a:r>
              <a:rPr lang="en-US" baseline="-25000" dirty="0" err="1" smtClean="0"/>
              <a:t>iso</a:t>
            </a:r>
            <a:endParaRPr lang="en-US" dirty="0" smtClean="0"/>
          </a:p>
          <a:p>
            <a:r>
              <a:rPr lang="en-US" dirty="0" smtClean="0"/>
              <a:t>Maximum for coplanar, low-</a:t>
            </a:r>
            <a:r>
              <a:rPr lang="en-US" dirty="0" err="1" smtClean="0"/>
              <a:t>f</a:t>
            </a:r>
            <a:r>
              <a:rPr lang="en-US" baseline="-25000" dirty="0" err="1" smtClean="0"/>
              <a:t>gas</a:t>
            </a:r>
            <a:r>
              <a:rPr lang="en-US" dirty="0" smtClean="0"/>
              <a:t> mergers.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7200" y="2286000"/>
            <a:ext cx="7937500" cy="3759200"/>
            <a:chOff x="457200" y="2667000"/>
            <a:chExt cx="7937500" cy="3759200"/>
          </a:xfrm>
        </p:grpSpPr>
        <p:grpSp>
          <p:nvGrpSpPr>
            <p:cNvPr id="10" name="Group 9"/>
            <p:cNvGrpSpPr/>
            <p:nvPr/>
          </p:nvGrpSpPr>
          <p:grpSpPr>
            <a:xfrm>
              <a:off x="457200" y="2667000"/>
              <a:ext cx="7937500" cy="3759200"/>
              <a:chOff x="304800" y="1524000"/>
              <a:chExt cx="7937500" cy="37592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4800" y="1524000"/>
                <a:ext cx="7937500" cy="29337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t="5882"/>
              <a:stretch/>
            </p:blipFill>
            <p:spPr>
              <a:xfrm>
                <a:off x="838200" y="4470400"/>
                <a:ext cx="7226300" cy="8128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7086600" y="5638800"/>
              <a:ext cx="98671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Cox+08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2527300"/>
            <a:ext cx="4288380" cy="4330700"/>
            <a:chOff x="0" y="2527300"/>
            <a:chExt cx="4288380" cy="43307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527300"/>
              <a:ext cx="4288380" cy="43307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895600" y="5943600"/>
              <a:ext cx="98671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Cox+08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49700" y="990600"/>
            <a:ext cx="5181600" cy="3538386"/>
            <a:chOff x="3962400" y="1143000"/>
            <a:chExt cx="5181600" cy="35383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2400" y="1143000"/>
              <a:ext cx="5181600" cy="353838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162800" y="3886200"/>
              <a:ext cx="143609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Robaina+09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724400" y="5638800"/>
            <a:ext cx="43434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8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Observed: Total SFR enhance-</a:t>
            </a:r>
            <a:r>
              <a:rPr lang="en-US" dirty="0" err="1" smtClean="0"/>
              <a:t>ment</a:t>
            </a:r>
            <a:r>
              <a:rPr lang="en-US" dirty="0" smtClean="0"/>
              <a:t> in pairs ≈8±3%.</a:t>
            </a:r>
            <a:endParaRPr lang="en-US" baseline="-25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5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5265574" cy="4572000"/>
          </a:xfrm>
        </p:spPr>
        <p:txBody>
          <a:bodyPr/>
          <a:lstStyle/>
          <a:p>
            <a:r>
              <a:rPr lang="en-US" dirty="0" smtClean="0"/>
              <a:t>Mergers make earlier-types, but…</a:t>
            </a:r>
          </a:p>
          <a:p>
            <a:r>
              <a:rPr lang="en-US" dirty="0" smtClean="0"/>
              <a:t>Bulge growth depends on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gas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5265574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A500A"/>
                </a:solidFill>
              </a:rPr>
              <a:t>Morphological Transformation</a:t>
            </a:r>
            <a:endParaRPr lang="en-US" dirty="0">
              <a:solidFill>
                <a:srgbClr val="7A500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774" y="1"/>
            <a:ext cx="335670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7600" y="5486400"/>
            <a:ext cx="141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Hopkins+09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governato_disk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259080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0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21066"/>
            <a:ext cx="4474547" cy="4572000"/>
          </a:xfrm>
        </p:spPr>
        <p:txBody>
          <a:bodyPr/>
          <a:lstStyle/>
          <a:p>
            <a:r>
              <a:rPr lang="en-US" dirty="0" smtClean="0"/>
              <a:t>Galaxy growth rate via mergers strong </a:t>
            </a:r>
            <a:r>
              <a:rPr lang="en-US" dirty="0" err="1" smtClean="0"/>
              <a:t>fcn</a:t>
            </a:r>
            <a:r>
              <a:rPr lang="en-US" dirty="0" smtClean="0"/>
              <a:t> of mass.</a:t>
            </a:r>
          </a:p>
          <a:p>
            <a:r>
              <a:rPr lang="en-US" dirty="0" smtClean="0"/>
              <a:t>Halo growth rate via mergers strong </a:t>
            </a:r>
            <a:r>
              <a:rPr lang="en-US" dirty="0" err="1" smtClean="0"/>
              <a:t>fcn</a:t>
            </a:r>
            <a:r>
              <a:rPr lang="en-US" dirty="0" smtClean="0"/>
              <a:t> of </a:t>
            </a:r>
            <a:r>
              <a:rPr lang="en-US" dirty="0" err="1" smtClean="0"/>
              <a:t>z</a:t>
            </a:r>
            <a:r>
              <a:rPr lang="en-US" dirty="0" smtClean="0"/>
              <a:t>.</a:t>
            </a:r>
          </a:p>
          <a:p>
            <a:r>
              <a:rPr lang="en-US" dirty="0" smtClean="0"/>
              <a:t>Mergers become dominant at M</a:t>
            </a:r>
            <a:r>
              <a:rPr lang="en-US" baseline="-25000" dirty="0" smtClean="0"/>
              <a:t>*</a:t>
            </a:r>
            <a:r>
              <a:rPr lang="en-US" dirty="0" smtClean="0"/>
              <a:t>&gt;</a:t>
            </a:r>
            <a:r>
              <a:rPr lang="en-US" dirty="0" smtClean="0">
                <a:latin typeface="Symbol" charset="2"/>
                <a:cs typeface="Symbol" charset="2"/>
              </a:rPr>
              <a:t>~</a:t>
            </a:r>
            <a:r>
              <a:rPr lang="en-US" dirty="0" smtClean="0"/>
              <a:t> 10</a:t>
            </a:r>
            <a:r>
              <a:rPr lang="en-US" baseline="30000" dirty="0" smtClean="0"/>
              <a:t>11</a:t>
            </a:r>
            <a:r>
              <a:rPr lang="en-US" dirty="0" smtClean="0"/>
              <a:t> M</a:t>
            </a:r>
            <a:r>
              <a:rPr lang="en-US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dirty="0" smtClean="0"/>
              <a:t>.</a:t>
            </a:r>
          </a:p>
          <a:p>
            <a:r>
              <a:rPr lang="en-US" dirty="0" smtClean="0"/>
              <a:t>At lower masses, mergers can happen but accretion continues.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4474547" cy="1684956"/>
          </a:xfrm>
        </p:spPr>
        <p:txBody>
          <a:bodyPr/>
          <a:lstStyle/>
          <a:p>
            <a:r>
              <a:rPr lang="en-US" dirty="0" smtClean="0">
                <a:solidFill>
                  <a:srgbClr val="7A500A"/>
                </a:solidFill>
              </a:rPr>
              <a:t>Mergers Across Cosmic Time</a:t>
            </a:r>
            <a:endParaRPr lang="en-US" dirty="0">
              <a:solidFill>
                <a:srgbClr val="7A500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1"/>
            <a:ext cx="4102100" cy="4025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4025973"/>
            <a:ext cx="4102100" cy="2832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7562" y="152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Galaxies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7317" y="420160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Halos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3470" y="1332208"/>
            <a:ext cx="89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in 10</a:t>
            </a:r>
            <a:r>
              <a:rPr lang="en-US" sz="1400" baseline="30000" dirty="0" smtClean="0">
                <a:solidFill>
                  <a:srgbClr val="660066"/>
                </a:solidFill>
              </a:rPr>
              <a:t>10 </a:t>
            </a:r>
            <a:r>
              <a:rPr lang="en-US" sz="1400" dirty="0" smtClean="0">
                <a:solidFill>
                  <a:srgbClr val="660066"/>
                </a:solidFill>
              </a:rPr>
              <a:t>M</a:t>
            </a:r>
            <a:r>
              <a:rPr lang="en-US" sz="1400" baseline="-25000" dirty="0" smtClean="0">
                <a:solidFill>
                  <a:srgbClr val="660066"/>
                </a:solidFill>
              </a:rPr>
              <a:t>o</a:t>
            </a:r>
            <a:endParaRPr lang="en-US" sz="1400" baseline="-25000" dirty="0">
              <a:solidFill>
                <a:srgbClr val="66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8204" y="6219061"/>
            <a:ext cx="180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Guo</a:t>
            </a:r>
            <a:r>
              <a:rPr lang="en-US" dirty="0" smtClean="0">
                <a:solidFill>
                  <a:srgbClr val="000090"/>
                </a:solidFill>
              </a:rPr>
              <a:t> &amp; White 08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0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13613" cy="86836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924800" cy="5715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Jan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3:  Physical processes that govern galaxy growth</a:t>
            </a:r>
          </a:p>
          <a:p>
            <a:pPr lvl="1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How do galaxies get their gas?</a:t>
            </a:r>
          </a:p>
          <a:p>
            <a:pPr lvl="1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What do they do with that gas?</a:t>
            </a:r>
          </a:p>
          <a:p>
            <a:pPr lvl="1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How do these physical processes change with mass and time?</a:t>
            </a:r>
          </a:p>
          <a:p>
            <a:pPr lvl="1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Where does </a:t>
            </a:r>
            <a:r>
              <a:rPr lang="en-US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stochasticity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in these processes play a role?</a:t>
            </a:r>
          </a:p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Jan 4: Relating these physical processes to observations</a:t>
            </a:r>
          </a:p>
          <a:p>
            <a:pPr lvl="1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Can we directly measure baryon cycling parameters?</a:t>
            </a:r>
          </a:p>
          <a:p>
            <a:pPr lvl="1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How do inflows &amp; outflows establish galaxy properties?</a:t>
            </a:r>
          </a:p>
          <a:p>
            <a:pPr lvl="1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How are galaxies and surrounding gas connected?</a:t>
            </a:r>
          </a:p>
          <a:p>
            <a:r>
              <a:rPr lang="en-US" dirty="0" smtClean="0"/>
              <a:t>Jan 8: Galaxy transformations</a:t>
            </a:r>
          </a:p>
          <a:p>
            <a:pPr lvl="1"/>
            <a:r>
              <a:rPr lang="en-US" dirty="0" smtClean="0"/>
              <a:t>What are the major phases in a galaxy’s life?</a:t>
            </a:r>
          </a:p>
          <a:p>
            <a:pPr lvl="1"/>
            <a:r>
              <a:rPr lang="en-US" dirty="0" smtClean="0"/>
              <a:t>What turns galaxies on?  How is this observed?</a:t>
            </a:r>
          </a:p>
          <a:p>
            <a:pPr lvl="1"/>
            <a:r>
              <a:rPr lang="en-US" dirty="0" smtClean="0"/>
              <a:t>What turns galaxies off?  How is this observed?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72000" y="0"/>
            <a:ext cx="4572000" cy="6858000"/>
            <a:chOff x="4572000" y="0"/>
            <a:chExt cx="4572000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2971800"/>
              <a:ext cx="4432300" cy="3886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600" y="0"/>
              <a:ext cx="4343400" cy="331592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648200" y="6477000"/>
              <a:ext cx="112805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Naab+09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038600" cy="868362"/>
          </a:xfrm>
        </p:spPr>
        <p:txBody>
          <a:bodyPr/>
          <a:lstStyle/>
          <a:p>
            <a:r>
              <a:rPr lang="en-US" dirty="0" smtClean="0"/>
              <a:t>Dry </a:t>
            </a:r>
            <a:r>
              <a:rPr lang="en-US" dirty="0"/>
              <a:t>m</a:t>
            </a:r>
            <a:r>
              <a:rPr lang="en-US" dirty="0" smtClean="0"/>
              <a:t>erging in massive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3886200" cy="4056062"/>
          </a:xfrm>
        </p:spPr>
        <p:txBody>
          <a:bodyPr/>
          <a:lstStyle/>
          <a:p>
            <a:r>
              <a:rPr lang="en-US" dirty="0" smtClean="0"/>
              <a:t>E’s show low-SB tidal features</a:t>
            </a:r>
          </a:p>
          <a:p>
            <a:r>
              <a:rPr lang="en-US" dirty="0" smtClean="0"/>
              <a:t>Size evolution:</a:t>
            </a:r>
          </a:p>
          <a:p>
            <a:pPr lvl="1"/>
            <a:r>
              <a:rPr lang="en-US" dirty="0" smtClean="0"/>
              <a:t>Major </a:t>
            </a:r>
            <a:r>
              <a:rPr lang="en-US" dirty="0" smtClean="0"/>
              <a:t>merger growth rate not large</a:t>
            </a:r>
          </a:p>
          <a:p>
            <a:pPr lvl="1"/>
            <a:r>
              <a:rPr lang="en-US" dirty="0" smtClean="0"/>
              <a:t>Minor mergers can explain size </a:t>
            </a:r>
            <a:r>
              <a:rPr lang="en-US" dirty="0" err="1" smtClean="0"/>
              <a:t>evol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283200" y="927100"/>
            <a:ext cx="3860800" cy="5943600"/>
            <a:chOff x="5283200" y="927100"/>
            <a:chExt cx="3860800" cy="5943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3200" y="927100"/>
              <a:ext cx="3860800" cy="5943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239000" y="5867400"/>
              <a:ext cx="163446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90"/>
                  </a:solidFill>
                </a:rPr>
                <a:t>Gabor&amp;RD</a:t>
              </a:r>
              <a:r>
                <a:rPr lang="en-US" dirty="0" smtClean="0">
                  <a:solidFill>
                    <a:srgbClr val="000090"/>
                  </a:solidFill>
                </a:rPr>
                <a:t> 12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39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7544" y="17531"/>
            <a:ext cx="8229600" cy="7125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A500A"/>
                </a:solidFill>
              </a:rPr>
              <a:t>Quenching Star Formation</a:t>
            </a:r>
            <a:endParaRPr lang="en-US" dirty="0">
              <a:solidFill>
                <a:srgbClr val="7A500A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9" y="730059"/>
            <a:ext cx="8648545" cy="612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Lect3_Hogg04_redseq.jpg"/>
          <p:cNvPicPr>
            <a:picLocks noChangeAspect="1"/>
          </p:cNvPicPr>
          <p:nvPr/>
        </p:nvPicPr>
        <p:blipFill>
          <a:blip r:embed="rId3"/>
          <a:srcRect l="262" r="-91"/>
          <a:stretch>
            <a:fillRect/>
          </a:stretch>
        </p:blipFill>
        <p:spPr bwMode="auto">
          <a:xfrm>
            <a:off x="647544" y="730059"/>
            <a:ext cx="7906858" cy="594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36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381000"/>
            <a:ext cx="6858000" cy="868362"/>
          </a:xfrm>
        </p:spPr>
        <p:txBody>
          <a:bodyPr/>
          <a:lstStyle/>
          <a:p>
            <a:r>
              <a:rPr lang="en-US" dirty="0" smtClean="0">
                <a:solidFill>
                  <a:srgbClr val="7A500A"/>
                </a:solidFill>
              </a:rPr>
              <a:t>Caught in the Act of Quenching: Post-Starbursts</a:t>
            </a:r>
            <a:endParaRPr lang="en-US" dirty="0">
              <a:solidFill>
                <a:srgbClr val="7A500A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0357" y="4076700"/>
            <a:ext cx="3987800" cy="2723379"/>
            <a:chOff x="1564727" y="4076700"/>
            <a:chExt cx="3987800" cy="27233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4727" y="4076700"/>
              <a:ext cx="3987800" cy="2641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64727" y="6430747"/>
              <a:ext cx="1059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Yang+08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0"/>
            <a:ext cx="2209800" cy="67183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74957" y="2839345"/>
            <a:ext cx="3969043" cy="4018656"/>
            <a:chOff x="5174957" y="2839345"/>
            <a:chExt cx="3969043" cy="4018656"/>
          </a:xfrm>
        </p:grpSpPr>
        <p:grpSp>
          <p:nvGrpSpPr>
            <p:cNvPr id="10" name="Group 9"/>
            <p:cNvGrpSpPr/>
            <p:nvPr/>
          </p:nvGrpSpPr>
          <p:grpSpPr>
            <a:xfrm>
              <a:off x="5174957" y="2839345"/>
              <a:ext cx="3969043" cy="4018656"/>
              <a:chOff x="5174957" y="2839345"/>
              <a:chExt cx="3969043" cy="4018656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093748" y="3098257"/>
                <a:ext cx="14944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90"/>
                    </a:solidFill>
                  </a:rPr>
                  <a:t>Tremonti+07</a:t>
                </a:r>
                <a:endParaRPr lang="en-US" dirty="0">
                  <a:solidFill>
                    <a:srgbClr val="000090"/>
                  </a:solidFill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4957" y="2839345"/>
                <a:ext cx="3969043" cy="4018656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5257800" y="6553200"/>
              <a:ext cx="147836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Tremonti+09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6477000" cy="4419600"/>
          </a:xfrm>
        </p:spPr>
        <p:txBody>
          <a:bodyPr/>
          <a:lstStyle/>
          <a:p>
            <a:r>
              <a:rPr lang="en-US" dirty="0" smtClean="0"/>
              <a:t>Strong </a:t>
            </a:r>
            <a:r>
              <a:rPr lang="en-US" dirty="0" err="1" smtClean="0"/>
              <a:t>Balmer</a:t>
            </a:r>
            <a:r>
              <a:rPr lang="en-US" dirty="0" smtClean="0"/>
              <a:t> lines (SF in last &lt;1 </a:t>
            </a:r>
            <a:r>
              <a:rPr lang="en-US" dirty="0" err="1" smtClean="0"/>
              <a:t>Gyr</a:t>
            </a:r>
            <a:r>
              <a:rPr lang="en-US" dirty="0" smtClean="0"/>
              <a:t>), but weak [OII] (no ongoing SF).</a:t>
            </a:r>
          </a:p>
          <a:p>
            <a:r>
              <a:rPr lang="en-US" dirty="0" smtClean="0"/>
              <a:t>Generally show blue cores, disturbed</a:t>
            </a:r>
          </a:p>
          <a:p>
            <a:r>
              <a:rPr lang="en-US" dirty="0" smtClean="0"/>
              <a:t>Recent strong outflows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32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AGN Feedback Work?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4802" cy="6895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2258" y="2238093"/>
            <a:ext cx="141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Hopkins+08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9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9926"/>
          <a:stretch/>
        </p:blipFill>
        <p:spPr>
          <a:xfrm>
            <a:off x="381000" y="4648200"/>
            <a:ext cx="4292600" cy="106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3657600" cy="868362"/>
          </a:xfrm>
        </p:spPr>
        <p:txBody>
          <a:bodyPr/>
          <a:lstStyle/>
          <a:p>
            <a:r>
              <a:rPr lang="en-US" dirty="0" smtClean="0"/>
              <a:t>But… red &amp; dead disks!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419600" cy="4114800"/>
          </a:xfrm>
        </p:spPr>
        <p:txBody>
          <a:bodyPr/>
          <a:lstStyle/>
          <a:p>
            <a:r>
              <a:rPr lang="en-US" dirty="0" smtClean="0"/>
              <a:t>Morphology &amp; color trans-formation not always coeval.</a:t>
            </a:r>
          </a:p>
          <a:p>
            <a:r>
              <a:rPr lang="en-US" dirty="0" smtClean="0"/>
              <a:t>Could represent as much as 60% of early-type mass today.</a:t>
            </a:r>
          </a:p>
          <a:p>
            <a:r>
              <a:rPr lang="en-US" dirty="0" smtClean="0"/>
              <a:t>Suggests that other phenomena besides major mergers quench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353"/>
          <a:stretch/>
        </p:blipFill>
        <p:spPr>
          <a:xfrm>
            <a:off x="4838700" y="177800"/>
            <a:ext cx="4305300" cy="668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6553200"/>
            <a:ext cx="12307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Bundy+10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370"/>
          <a:stretch/>
        </p:blipFill>
        <p:spPr>
          <a:xfrm>
            <a:off x="381000" y="5753100"/>
            <a:ext cx="4254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9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Also need to </a:t>
            </a:r>
            <a:r>
              <a:rPr lang="en-US" i="1" dirty="0" smtClean="0"/>
              <a:t>keep</a:t>
            </a:r>
            <a:r>
              <a:rPr lang="en-US" dirty="0" smtClean="0"/>
              <a:t> gas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35138"/>
            <a:ext cx="3962400" cy="4056062"/>
          </a:xfrm>
        </p:spPr>
        <p:txBody>
          <a:bodyPr/>
          <a:lstStyle/>
          <a:p>
            <a:r>
              <a:rPr lang="en-US" dirty="0" smtClean="0"/>
              <a:t>Even if gas completely ejected after merger, SF restarts in 1-2 </a:t>
            </a:r>
            <a:r>
              <a:rPr lang="en-US" dirty="0" err="1" smtClean="0"/>
              <a:t>Gyr</a:t>
            </a:r>
            <a:r>
              <a:rPr lang="en-US" dirty="0" smtClean="0"/>
              <a:t>.</a:t>
            </a:r>
          </a:p>
          <a:p>
            <a:r>
              <a:rPr lang="en-US" dirty="0" smtClean="0"/>
              <a:t> Need a </a:t>
            </a:r>
            <a:r>
              <a:rPr lang="en-US" i="1" dirty="0" smtClean="0"/>
              <a:t>maintenance mode</a:t>
            </a:r>
            <a:r>
              <a:rPr lang="en-US" dirty="0" smtClean="0"/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921682" y="1524000"/>
            <a:ext cx="5184217" cy="5041900"/>
            <a:chOff x="3921682" y="1524000"/>
            <a:chExt cx="5184217" cy="50419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1682" y="1524000"/>
              <a:ext cx="5184217" cy="50419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58000" y="5791200"/>
              <a:ext cx="93126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</a:t>
              </a:r>
              <a:r>
                <a:rPr lang="en-US" dirty="0" smtClean="0">
                  <a:solidFill>
                    <a:srgbClr val="000090"/>
                  </a:solidFill>
                </a:rPr>
                <a:t> time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38600" y="5638800"/>
              <a:ext cx="1787669" cy="493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</a:t>
              </a:r>
              <a:r>
                <a:rPr lang="en-US" dirty="0" smtClean="0">
                  <a:solidFill>
                    <a:srgbClr val="000090"/>
                  </a:solidFill>
                </a:rPr>
                <a:t> mass (solid)</a:t>
              </a:r>
            </a:p>
            <a:p>
              <a:pPr marL="285750" indent="-285750">
                <a:buFont typeface="Wingdings" charset="0"/>
                <a:buChar char="é"/>
              </a:pPr>
              <a:r>
                <a:rPr lang="en-US" dirty="0" smtClean="0">
                  <a:solidFill>
                    <a:srgbClr val="000090"/>
                  </a:solidFill>
                </a:rPr>
                <a:t>SFR (dotted)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29200" y="5410200"/>
              <a:ext cx="308716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>
                  <a:solidFill>
                    <a:srgbClr val="000090"/>
                  </a:solidFill>
                </a:rPr>
                <a:t>Merger ejects all </a:t>
              </a:r>
              <a:r>
                <a:rPr lang="en-US" u="sng" dirty="0" err="1" smtClean="0">
                  <a:solidFill>
                    <a:srgbClr val="000090"/>
                  </a:solidFill>
                </a:rPr>
                <a:t>SF’ing</a:t>
              </a:r>
              <a:r>
                <a:rPr lang="en-US" u="sng" dirty="0" smtClean="0">
                  <a:solidFill>
                    <a:srgbClr val="000090"/>
                  </a:solidFill>
                </a:rPr>
                <a:t> gas</a:t>
              </a:r>
              <a:endParaRPr lang="en-US" u="sng" dirty="0">
                <a:solidFill>
                  <a:srgbClr val="00009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20000" y="1600200"/>
              <a:ext cx="121777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Gabor+09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8576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503238"/>
            <a:ext cx="3657600" cy="868362"/>
          </a:xfrm>
        </p:spPr>
        <p:txBody>
          <a:bodyPr/>
          <a:lstStyle/>
          <a:p>
            <a:r>
              <a:rPr lang="en-US" dirty="0" smtClean="0"/>
              <a:t>“Radio Mode”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4267200" cy="3810000"/>
          </a:xfrm>
        </p:spPr>
        <p:txBody>
          <a:bodyPr/>
          <a:lstStyle/>
          <a:p>
            <a:r>
              <a:rPr lang="en-US" dirty="0" smtClean="0"/>
              <a:t>M</a:t>
            </a:r>
            <a:r>
              <a:rPr lang="en-US" baseline="-25000" dirty="0" smtClean="0"/>
              <a:t>BH</a:t>
            </a:r>
            <a:r>
              <a:rPr lang="en-US" dirty="0" smtClean="0"/>
              <a:t>/M</a:t>
            </a:r>
            <a:r>
              <a:rPr lang="en-US" baseline="-25000" dirty="0" smtClean="0"/>
              <a:t>BH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~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halo</a:t>
            </a:r>
            <a:endParaRPr lang="en-US" baseline="-25000" dirty="0" smtClean="0"/>
          </a:p>
          <a:p>
            <a:r>
              <a:rPr lang="en-US" dirty="0" smtClean="0"/>
              <a:t>Tuned to become important above L*.</a:t>
            </a:r>
          </a:p>
          <a:p>
            <a:r>
              <a:rPr lang="en-US" dirty="0" smtClean="0"/>
              <a:t>BH grows via “quasar mode”, but then radio mode kicks in.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05000"/>
            <a:ext cx="3000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08500" y="2844800"/>
            <a:ext cx="4648200" cy="4318000"/>
            <a:chOff x="4508500" y="1752600"/>
            <a:chExt cx="4648200" cy="431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8500" y="1752600"/>
              <a:ext cx="4648200" cy="431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620000" y="5105400"/>
              <a:ext cx="126906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Croton+06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100"/>
            <a:ext cx="4648200" cy="35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0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99" y="152400"/>
            <a:ext cx="3715701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itle 1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4800600" cy="990600"/>
          </a:xfrm>
        </p:spPr>
        <p:txBody>
          <a:bodyPr/>
          <a:lstStyle/>
          <a:p>
            <a:pPr>
              <a:defRPr/>
            </a:pPr>
            <a:r>
              <a:rPr lang="en-US" sz="4400" dirty="0" smtClean="0">
                <a:solidFill>
                  <a:srgbClr val="7A500A"/>
                </a:solidFill>
              </a:rPr>
              <a:t>Radio mode </a:t>
            </a:r>
            <a:r>
              <a:rPr lang="en-US" sz="4400" i="1" dirty="0" smtClean="0">
                <a:solidFill>
                  <a:srgbClr val="7A500A"/>
                </a:solidFill>
              </a:rPr>
              <a:t>alone</a:t>
            </a:r>
            <a:r>
              <a:rPr lang="en-US" sz="4400" dirty="0" smtClean="0">
                <a:solidFill>
                  <a:srgbClr val="7A500A"/>
                </a:solidFill>
              </a:rPr>
              <a:t> yields red &amp; </a:t>
            </a:r>
            <a:r>
              <a:rPr lang="en-US" sz="4400" dirty="0" err="1" smtClean="0">
                <a:solidFill>
                  <a:srgbClr val="7A500A"/>
                </a:solidFill>
              </a:rPr>
              <a:t>deads</a:t>
            </a:r>
            <a:endParaRPr lang="en-US" sz="4400" dirty="0" smtClean="0">
              <a:solidFill>
                <a:srgbClr val="7A500A"/>
              </a:solidFill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4294967295"/>
          </p:nvPr>
        </p:nvSpPr>
        <p:spPr>
          <a:xfrm>
            <a:off x="152400" y="1981200"/>
            <a:ext cx="5334000" cy="4495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Heat halo gas when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hot</a:t>
            </a:r>
            <a:r>
              <a:rPr lang="en-US" dirty="0" smtClean="0"/>
              <a:t>&gt;0.6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Produces correct: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Red sequence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Bright-end luminosity/mass </a:t>
            </a:r>
            <a:r>
              <a:rPr lang="en-US" dirty="0" err="1" smtClean="0"/>
              <a:t>fcn</a:t>
            </a:r>
            <a:endParaRPr lang="en-US" dirty="0" smtClean="0"/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Does not change faint end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Quenching physics uncertain, but it likely has to do with hot halo gas!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Adding quasar mode doesn’t help or hurt.</a:t>
            </a: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3962400" y="152400"/>
            <a:ext cx="164941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Gabor, RD+11</a:t>
            </a:r>
          </a:p>
        </p:txBody>
      </p:sp>
      <p:pic>
        <p:nvPicPr>
          <p:cNvPr id="4096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88900"/>
            <a:ext cx="36576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054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03238"/>
            <a:ext cx="8153400" cy="868362"/>
          </a:xfrm>
        </p:spPr>
        <p:txBody>
          <a:bodyPr/>
          <a:lstStyle/>
          <a:p>
            <a:r>
              <a:rPr lang="en-US" sz="4400" dirty="0" smtClean="0">
                <a:solidFill>
                  <a:srgbClr val="7A500A"/>
                </a:solidFill>
              </a:rPr>
              <a:t>Feedback from Radio Jets: Clusters</a:t>
            </a:r>
            <a:endParaRPr lang="en-US" sz="4400" dirty="0">
              <a:solidFill>
                <a:srgbClr val="7A500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3504"/>
            <a:ext cx="9144000" cy="4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6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304800"/>
            <a:ext cx="7313613" cy="868362"/>
          </a:xfrm>
        </p:spPr>
        <p:txBody>
          <a:bodyPr/>
          <a:lstStyle/>
          <a:p>
            <a:r>
              <a:rPr lang="en-US" dirty="0" smtClean="0">
                <a:solidFill>
                  <a:srgbClr val="7A500A"/>
                </a:solidFill>
              </a:rPr>
              <a:t>Heating Balances Cooling</a:t>
            </a:r>
            <a:endParaRPr lang="en-US" dirty="0">
              <a:solidFill>
                <a:srgbClr val="7A500A"/>
              </a:solidFill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4178300" y="1523999"/>
            <a:ext cx="4965700" cy="4889500"/>
            <a:chOff x="4178300" y="1523999"/>
            <a:chExt cx="4965700" cy="4889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8300" y="1523999"/>
              <a:ext cx="4965700" cy="48895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69538" y="2161596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Nulsen+07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pic>
        <p:nvPicPr>
          <p:cNvPr id="7" name="PERSEUS_lg_web.mp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5923" y="1523998"/>
            <a:ext cx="5248078" cy="4623039"/>
          </a:xfrm>
        </p:spPr>
      </p:pic>
      <p:sp>
        <p:nvSpPr>
          <p:cNvPr id="13" name="Content Placeholder 10"/>
          <p:cNvSpPr txBox="1">
            <a:spLocks/>
          </p:cNvSpPr>
          <p:nvPr/>
        </p:nvSpPr>
        <p:spPr>
          <a:xfrm>
            <a:off x="76200" y="1524000"/>
            <a:ext cx="41021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Measure </a:t>
            </a:r>
            <a:r>
              <a:rPr kumimoji="0" lang="en-US" sz="2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PdV</a:t>
            </a:r>
            <a:r>
              <a:rPr kumimoji="0" lang="en-US" sz="2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heating in bubbles,</a:t>
            </a:r>
            <a:r>
              <a:rPr lang="en-US" sz="2600" dirty="0" smtClean="0">
                <a:solidFill>
                  <a:schemeClr val="tx1"/>
                </a:solidFill>
                <a:latin typeface="+mn-lt"/>
              </a:rPr>
              <a:t> compare to X-ray emission.</a:t>
            </a:r>
            <a:endParaRPr kumimoji="0" lang="en-US" sz="2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lang="en-US" sz="2600" dirty="0" smtClean="0">
                <a:solidFill>
                  <a:schemeClr val="tx1"/>
                </a:solidFill>
                <a:latin typeface="+mn-lt"/>
              </a:rPr>
              <a:t>How to “</a:t>
            </a:r>
            <a:r>
              <a:rPr lang="en-US" sz="2600" dirty="0" err="1" smtClean="0">
                <a:solidFill>
                  <a:schemeClr val="tx1"/>
                </a:solidFill>
                <a:latin typeface="+mn-lt"/>
              </a:rPr>
              <a:t>sphericalize</a:t>
            </a:r>
            <a:r>
              <a:rPr lang="en-US" sz="2600" dirty="0" smtClean="0">
                <a:solidFill>
                  <a:schemeClr val="tx1"/>
                </a:solidFill>
                <a:latin typeface="+mn-lt"/>
              </a:rPr>
              <a:t>”?  Sound waves?</a:t>
            </a:r>
            <a:endParaRPr kumimoji="0" lang="en-US" sz="2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207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67200" y="533400"/>
            <a:ext cx="50292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satMod val="200000"/>
                  </a:schemeClr>
                </a:solidFill>
                <a:ea typeface="+mj-ea"/>
                <a:cs typeface="+mj-cs"/>
              </a:rPr>
              <a:t>Phases of Galaxy Evolution</a:t>
            </a:r>
            <a:endParaRPr lang="en-US" sz="3600" dirty="0">
              <a:solidFill>
                <a:schemeClr val="tx2">
                  <a:satMod val="20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152400"/>
            <a:ext cx="4343400" cy="5105400"/>
          </a:xfrm>
        </p:spPr>
        <p:txBody>
          <a:bodyPr>
            <a:noAutofit/>
          </a:bodyPr>
          <a:lstStyle/>
          <a:p>
            <a:pPr marL="41148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GB" i="1" dirty="0" smtClean="0">
                <a:solidFill>
                  <a:schemeClr val="accent3"/>
                </a:solidFill>
              </a:rPr>
              <a:t>Birth Phase:</a:t>
            </a:r>
            <a:r>
              <a:rPr lang="en-GB" i="1" dirty="0" smtClean="0"/>
              <a:t>  </a:t>
            </a:r>
            <a:r>
              <a:rPr lang="en-GB" dirty="0" smtClean="0"/>
              <a:t>Galaxies affected by </a:t>
            </a:r>
            <a:r>
              <a:rPr lang="en-GB" dirty="0" err="1" smtClean="0"/>
              <a:t>photoionization</a:t>
            </a:r>
            <a:r>
              <a:rPr lang="en-GB" dirty="0" smtClean="0"/>
              <a:t>.</a:t>
            </a:r>
          </a:p>
          <a:p>
            <a:pPr marL="41148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GB" dirty="0" smtClean="0"/>
              <a:t>	</a:t>
            </a:r>
            <a:r>
              <a:rPr lang="en-GB" dirty="0" err="1" smtClean="0"/>
              <a:t>M</a:t>
            </a:r>
            <a:r>
              <a:rPr lang="en-GB" baseline="-25000" dirty="0" err="1" smtClean="0"/>
              <a:t>halo</a:t>
            </a:r>
            <a:r>
              <a:rPr lang="en-GB" dirty="0" smtClean="0"/>
              <a:t>&lt;</a:t>
            </a:r>
            <a:r>
              <a:rPr lang="en-GB" dirty="0" smtClean="0">
                <a:latin typeface="Symbol" charset="2"/>
                <a:cs typeface="Symbol" charset="2"/>
              </a:rPr>
              <a:t>~</a:t>
            </a:r>
            <a:r>
              <a:rPr lang="en-GB" dirty="0" smtClean="0"/>
              <a:t>10</a:t>
            </a:r>
            <a:r>
              <a:rPr lang="en-GB" baseline="30000" dirty="0" smtClean="0"/>
              <a:t>9 </a:t>
            </a:r>
            <a:r>
              <a:rPr lang="en-GB" dirty="0" smtClean="0"/>
              <a:t>M</a:t>
            </a:r>
            <a:r>
              <a:rPr lang="en-GB" baseline="-25000" dirty="0" smtClean="0">
                <a:latin typeface="Wingdings" charset="2"/>
                <a:ea typeface="Wingdings"/>
                <a:cs typeface="Wingdings" charset="2"/>
              </a:rPr>
              <a:t></a:t>
            </a:r>
            <a:endParaRPr lang="en-GB" dirty="0" smtClean="0">
              <a:latin typeface="Wingdings" charset="2"/>
              <a:cs typeface="Wingdings" charset="2"/>
            </a:endParaRPr>
          </a:p>
          <a:p>
            <a:pPr marL="41148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GB" i="1" dirty="0" smtClean="0">
                <a:solidFill>
                  <a:srgbClr val="7A500A"/>
                </a:solidFill>
              </a:rPr>
              <a:t>Growth Phase:  </a:t>
            </a:r>
            <a:r>
              <a:rPr lang="en-GB" dirty="0" smtClean="0"/>
              <a:t>Star formation </a:t>
            </a:r>
            <a:r>
              <a:rPr lang="en-GB" dirty="0" err="1" smtClean="0"/>
              <a:t>fueled</a:t>
            </a:r>
            <a:r>
              <a:rPr lang="en-GB" dirty="0" smtClean="0"/>
              <a:t> by cold accretion, modulated by strong &amp; ubiquitous outflows.</a:t>
            </a:r>
          </a:p>
          <a:p>
            <a:pPr marL="41148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GB" dirty="0" smtClean="0"/>
              <a:t>	</a:t>
            </a:r>
            <a:r>
              <a:rPr lang="en-GB" dirty="0" err="1" smtClean="0"/>
              <a:t>M</a:t>
            </a:r>
            <a:r>
              <a:rPr lang="en-GB" baseline="-25000" dirty="0" err="1" smtClean="0"/>
              <a:t>halo</a:t>
            </a:r>
            <a:r>
              <a:rPr lang="en-GB" dirty="0" smtClean="0"/>
              <a:t>&lt;</a:t>
            </a:r>
            <a:r>
              <a:rPr lang="en-GB" dirty="0" smtClean="0">
                <a:latin typeface="Symbol" charset="2"/>
                <a:cs typeface="Symbol" charset="2"/>
              </a:rPr>
              <a:t>~</a:t>
            </a:r>
            <a:r>
              <a:rPr lang="en-GB" dirty="0" smtClean="0"/>
              <a:t>10</a:t>
            </a:r>
            <a:r>
              <a:rPr lang="en-GB" baseline="30000" dirty="0" smtClean="0"/>
              <a:t>12+</a:t>
            </a:r>
            <a:r>
              <a:rPr lang="en-GB" dirty="0" smtClean="0"/>
              <a:t> M</a:t>
            </a:r>
            <a:r>
              <a:rPr lang="en-GB" baseline="-25000" dirty="0" smtClean="0">
                <a:latin typeface="Wingdings" charset="2"/>
                <a:ea typeface="Wingdings"/>
                <a:cs typeface="Wingdings" charset="2"/>
              </a:rPr>
              <a:t></a:t>
            </a:r>
            <a:endParaRPr lang="en-GB" dirty="0" smtClean="0">
              <a:latin typeface="Wingdings" charset="2"/>
              <a:cs typeface="Wingdings" charset="2"/>
            </a:endParaRPr>
          </a:p>
          <a:p>
            <a:pPr marL="41148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GB" i="1" dirty="0" smtClean="0">
                <a:solidFill>
                  <a:srgbClr val="7A500A"/>
                </a:solidFill>
              </a:rPr>
              <a:t>Death Phase:  </a:t>
            </a:r>
            <a:r>
              <a:rPr lang="en-GB" dirty="0" smtClean="0"/>
              <a:t>Accretion quenched by AGN(?), growth continues via dry mergers.</a:t>
            </a:r>
          </a:p>
          <a:p>
            <a:pPr marL="41148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GB" dirty="0" smtClean="0"/>
              <a:t>	</a:t>
            </a:r>
            <a:r>
              <a:rPr lang="en-GB" dirty="0" err="1" smtClean="0"/>
              <a:t>M</a:t>
            </a:r>
            <a:r>
              <a:rPr lang="en-GB" baseline="-25000" dirty="0" err="1" smtClean="0"/>
              <a:t>halo</a:t>
            </a:r>
            <a:r>
              <a:rPr lang="en-GB" dirty="0" smtClean="0"/>
              <a:t>&gt;</a:t>
            </a:r>
            <a:r>
              <a:rPr lang="en-GB" dirty="0" smtClean="0">
                <a:latin typeface="Symbol" charset="2"/>
                <a:cs typeface="Symbol" charset="2"/>
              </a:rPr>
              <a:t>~</a:t>
            </a:r>
            <a:r>
              <a:rPr lang="en-GB" dirty="0" smtClean="0"/>
              <a:t>10</a:t>
            </a:r>
            <a:r>
              <a:rPr lang="en-GB" baseline="30000" dirty="0" smtClean="0"/>
              <a:t>12 </a:t>
            </a:r>
            <a:r>
              <a:rPr lang="en-GB" dirty="0" smtClean="0"/>
              <a:t>M</a:t>
            </a:r>
            <a:r>
              <a:rPr lang="en-GB" baseline="-25000" dirty="0" smtClean="0">
                <a:latin typeface="Wingdings" charset="2"/>
                <a:ea typeface="Wingdings"/>
                <a:cs typeface="Wingdings" charset="2"/>
              </a:rPr>
              <a:t></a:t>
            </a:r>
            <a:endParaRPr lang="en-GB" sz="2000" dirty="0" smtClean="0">
              <a:latin typeface="Wingdings" charset="2"/>
              <a:cs typeface="Wingdings" charset="2"/>
            </a:endParaRPr>
          </a:p>
          <a:p>
            <a:pPr marL="41148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GB" dirty="0" smtClean="0"/>
              <a:t>Phases distinguished by </a:t>
            </a:r>
            <a:r>
              <a:rPr lang="en-GB" i="1" dirty="0" smtClean="0">
                <a:solidFill>
                  <a:srgbClr val="7A500A"/>
                </a:solidFill>
              </a:rPr>
              <a:t>mass </a:t>
            </a:r>
            <a:r>
              <a:rPr lang="en-GB" dirty="0" smtClean="0">
                <a:solidFill>
                  <a:srgbClr val="7A500A"/>
                </a:solidFill>
              </a:rPr>
              <a:t>&amp; </a:t>
            </a:r>
            <a:r>
              <a:rPr lang="en-GB" i="1" dirty="0" smtClean="0">
                <a:solidFill>
                  <a:srgbClr val="7A500A"/>
                </a:solidFill>
              </a:rPr>
              <a:t>governing feedback</a:t>
            </a:r>
            <a:r>
              <a:rPr lang="en-GB" dirty="0" smtClean="0"/>
              <a:t>. </a:t>
            </a:r>
          </a:p>
          <a:p>
            <a:pPr marL="41148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GB" dirty="0" smtClean="0"/>
              <a:t>Growth phase dominates cosmic SF.</a:t>
            </a:r>
          </a:p>
          <a:p>
            <a:pPr marL="740092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GB" sz="24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4546602" y="2362200"/>
            <a:ext cx="4597401" cy="4073099"/>
            <a:chOff x="5486400" y="4019550"/>
            <a:chExt cx="3033936" cy="2862697"/>
          </a:xfrm>
        </p:grpSpPr>
        <p:grpSp>
          <p:nvGrpSpPr>
            <p:cNvPr id="6" name="Group 5"/>
            <p:cNvGrpSpPr/>
            <p:nvPr/>
          </p:nvGrpSpPr>
          <p:grpSpPr>
            <a:xfrm>
              <a:off x="5486400" y="4019550"/>
              <a:ext cx="3033936" cy="2838450"/>
              <a:chOff x="5486400" y="4019550"/>
              <a:chExt cx="3033936" cy="283845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86400" y="4019550"/>
                <a:ext cx="3033936" cy="283845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876774" y="6249761"/>
                <a:ext cx="639017" cy="167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Dekel+09</a:t>
                </a:r>
                <a:endParaRPr lang="en-US" sz="14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615183" y="4340884"/>
              <a:ext cx="800632" cy="292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smtClean="0">
                  <a:solidFill>
                    <a:srgbClr val="FF0000"/>
                  </a:solidFill>
                </a:rPr>
                <a:t>Death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64324" y="5519108"/>
              <a:ext cx="928672" cy="292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</a:rPr>
                <a:t>Growth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49647" y="6590222"/>
              <a:ext cx="1070688" cy="292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err="1" smtClean="0">
                  <a:solidFill>
                    <a:srgbClr val="000090"/>
                  </a:solidFill>
                  <a:latin typeface="Wingdings"/>
                  <a:ea typeface="Wingdings"/>
                  <a:cs typeface="Wingdings"/>
                </a:rPr>
                <a:t></a:t>
              </a:r>
              <a:r>
                <a:rPr lang="en-US" sz="2800" dirty="0" err="1" smtClean="0">
                  <a:solidFill>
                    <a:srgbClr val="000090"/>
                  </a:solidFill>
                </a:rPr>
                <a:t>Birth</a:t>
              </a:r>
              <a:r>
                <a:rPr lang="en-US" sz="2800" dirty="0" err="1" smtClean="0">
                  <a:solidFill>
                    <a:srgbClr val="000090"/>
                  </a:solidFill>
                  <a:latin typeface="Wingdings"/>
                  <a:ea typeface="Wingdings"/>
                  <a:cs typeface="Wingdings"/>
                </a:rPr>
                <a:t></a:t>
              </a:r>
              <a:endParaRPr lang="en-US" sz="2800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49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75368"/>
            <a:ext cx="8446968" cy="5334001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u="sng" dirty="0" smtClean="0">
                <a:solidFill>
                  <a:srgbClr val="7A500A"/>
                </a:solidFill>
              </a:rPr>
              <a:t>Quasar mode</a:t>
            </a:r>
            <a:r>
              <a:rPr lang="en-US" dirty="0" smtClean="0"/>
              <a:t>: Ejection of cold gas by merger/QSO.</a:t>
            </a:r>
          </a:p>
          <a:p>
            <a:pPr lvl="1">
              <a:lnSpc>
                <a:spcPct val="70000"/>
              </a:lnSpc>
            </a:pPr>
            <a:r>
              <a:rPr lang="en-US" sz="2400" dirty="0" smtClean="0"/>
              <a:t>+ Explains QSO-merger-starburst connection</a:t>
            </a:r>
          </a:p>
          <a:p>
            <a:pPr lvl="1">
              <a:lnSpc>
                <a:spcPct val="70000"/>
              </a:lnSpc>
            </a:pPr>
            <a:r>
              <a:rPr lang="en-US" sz="2400" dirty="0" smtClean="0"/>
              <a:t>+ Grows BH in accord with M-</a:t>
            </a:r>
            <a:r>
              <a:rPr lang="en-US" sz="2400" dirty="0" err="1" smtClean="0">
                <a:latin typeface="Symbol" charset="2"/>
                <a:cs typeface="Symbol" charset="2"/>
              </a:rPr>
              <a:t>s</a:t>
            </a:r>
            <a:r>
              <a:rPr lang="en-US" sz="2400" dirty="0" smtClean="0"/>
              <a:t> relation</a:t>
            </a:r>
          </a:p>
          <a:p>
            <a:pPr lvl="1">
              <a:lnSpc>
                <a:spcPct val="70000"/>
              </a:lnSpc>
            </a:pPr>
            <a:r>
              <a:rPr lang="en-US" sz="2400" dirty="0" smtClean="0"/>
              <a:t>+ Mergers more important in higher-mass galaxies.</a:t>
            </a:r>
          </a:p>
          <a:p>
            <a:pPr lvl="1">
              <a:lnSpc>
                <a:spcPct val="70000"/>
              </a:lnSpc>
            </a:pPr>
            <a:r>
              <a:rPr lang="en-US" sz="2400" dirty="0" smtClean="0"/>
              <a:t>- Can’t </a:t>
            </a:r>
            <a:r>
              <a:rPr lang="en-US" sz="2400" i="1" dirty="0" smtClean="0"/>
              <a:t>keep </a:t>
            </a:r>
            <a:r>
              <a:rPr lang="en-US" sz="2400" dirty="0" smtClean="0"/>
              <a:t>gas out – IGM will eventually provide fuel</a:t>
            </a:r>
          </a:p>
          <a:p>
            <a:pPr lvl="1">
              <a:lnSpc>
                <a:spcPct val="70000"/>
              </a:lnSpc>
            </a:pPr>
            <a:r>
              <a:rPr lang="en-US" sz="2400" dirty="0" smtClean="0"/>
              <a:t>- Requires </a:t>
            </a:r>
            <a:r>
              <a:rPr lang="en-US" sz="2400" dirty="0" smtClean="0">
                <a:latin typeface="Symbol" charset="2"/>
                <a:cs typeface="Symbol" charset="2"/>
              </a:rPr>
              <a:t>~</a:t>
            </a:r>
            <a:r>
              <a:rPr lang="en-US" sz="2400" dirty="0" smtClean="0"/>
              <a:t>spherical energy injection</a:t>
            </a:r>
          </a:p>
          <a:p>
            <a:pPr>
              <a:lnSpc>
                <a:spcPct val="70000"/>
              </a:lnSpc>
            </a:pPr>
            <a:r>
              <a:rPr lang="en-US" u="sng" dirty="0" smtClean="0">
                <a:solidFill>
                  <a:srgbClr val="7A500A"/>
                </a:solidFill>
              </a:rPr>
              <a:t>Radio mode</a:t>
            </a:r>
            <a:r>
              <a:rPr lang="en-US" dirty="0" smtClean="0"/>
              <a:t>: Pumping of hot halo by radio jets.</a:t>
            </a:r>
          </a:p>
          <a:p>
            <a:pPr lvl="1">
              <a:lnSpc>
                <a:spcPct val="70000"/>
              </a:lnSpc>
            </a:pPr>
            <a:r>
              <a:rPr lang="en-US" sz="2400" dirty="0" smtClean="0"/>
              <a:t>+ BH provides energy (intermittently) even when no SF</a:t>
            </a:r>
          </a:p>
          <a:p>
            <a:pPr lvl="1">
              <a:lnSpc>
                <a:spcPct val="70000"/>
              </a:lnSpc>
            </a:pPr>
            <a:r>
              <a:rPr lang="en-US" sz="2400" dirty="0" smtClean="0"/>
              <a:t>+ Works only when hot halo is present, i.e. higher mass.</a:t>
            </a:r>
          </a:p>
          <a:p>
            <a:pPr lvl="1">
              <a:lnSpc>
                <a:spcPct val="70000"/>
              </a:lnSpc>
            </a:pPr>
            <a:r>
              <a:rPr lang="en-US" sz="2400" dirty="0" smtClean="0"/>
              <a:t>+ Adds entropy to </a:t>
            </a:r>
            <a:r>
              <a:rPr lang="en-US" sz="2400" dirty="0" err="1" smtClean="0"/>
              <a:t>intracluster</a:t>
            </a:r>
            <a:r>
              <a:rPr lang="en-US" sz="2400" dirty="0" smtClean="0"/>
              <a:t> gas</a:t>
            </a:r>
          </a:p>
          <a:p>
            <a:pPr lvl="1">
              <a:lnSpc>
                <a:spcPct val="70000"/>
              </a:lnSpc>
            </a:pPr>
            <a:r>
              <a:rPr lang="en-US" sz="2400" dirty="0" smtClean="0"/>
              <a:t>- Accretion is slow: Can’t grow BH much</a:t>
            </a:r>
          </a:p>
          <a:p>
            <a:pPr lvl="1">
              <a:lnSpc>
                <a:spcPct val="70000"/>
              </a:lnSpc>
            </a:pPr>
            <a:r>
              <a:rPr lang="en-US" sz="2400" dirty="0" smtClean="0"/>
              <a:t>- Unclear how to “</a:t>
            </a:r>
            <a:r>
              <a:rPr lang="en-US" sz="2400" dirty="0" err="1" smtClean="0"/>
              <a:t>sphericize</a:t>
            </a:r>
            <a:r>
              <a:rPr lang="en-US" sz="2400" dirty="0" smtClean="0"/>
              <a:t>” jet energy</a:t>
            </a:r>
          </a:p>
          <a:p>
            <a:pPr lvl="1">
              <a:lnSpc>
                <a:spcPct val="70000"/>
              </a:lnSpc>
            </a:pPr>
            <a:r>
              <a:rPr lang="en-US" sz="2400" dirty="0" smtClean="0"/>
              <a:t>- Can’t provide rapid shutoff seen in post-starbursts</a:t>
            </a:r>
          </a:p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7A500A"/>
                </a:solidFill>
              </a:rPr>
              <a:t>Hybrid</a:t>
            </a:r>
            <a:r>
              <a:rPr lang="en-US" dirty="0" smtClean="0"/>
              <a:t>:  QSO grows BH and initially quenches, radio mode maintains galaxy</a:t>
            </a:r>
          </a:p>
          <a:p>
            <a:pPr lvl="1">
              <a:lnSpc>
                <a:spcPct val="70000"/>
              </a:lnSpc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0680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3"/>
                </a:solidFill>
              </a:rPr>
              <a:t>Types of AGN Feedback</a:t>
            </a:r>
            <a:endParaRPr lang="en-US" sz="4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7502" y="1524000"/>
            <a:ext cx="5555478" cy="2667000"/>
          </a:xfrm>
        </p:spPr>
        <p:txBody>
          <a:bodyPr/>
          <a:lstStyle/>
          <a:p>
            <a:r>
              <a:rPr lang="en-US" dirty="0" smtClean="0"/>
              <a:t>Sims:  Track BH growth (</a:t>
            </a:r>
            <a:r>
              <a:rPr lang="en-US" dirty="0" err="1" smtClean="0"/>
              <a:t>Eddington</a:t>
            </a:r>
            <a:r>
              <a:rPr lang="en-US" dirty="0" smtClean="0"/>
              <a:t>-limited </a:t>
            </a:r>
            <a:r>
              <a:rPr lang="en-US" dirty="0" err="1" smtClean="0"/>
              <a:t>Bondi</a:t>
            </a:r>
            <a:r>
              <a:rPr lang="en-US" dirty="0"/>
              <a:t>)</a:t>
            </a:r>
            <a:r>
              <a:rPr lang="en-US" dirty="0" smtClean="0"/>
              <a:t>, add feedback as fixed fraction of </a:t>
            </a:r>
            <a:r>
              <a:rPr lang="en-US" dirty="0" err="1" smtClean="0"/>
              <a:t>dM</a:t>
            </a:r>
            <a:r>
              <a:rPr lang="en-US" baseline="-25000" dirty="0" err="1" smtClean="0"/>
              <a:t>BH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(~0.5%).</a:t>
            </a:r>
          </a:p>
          <a:p>
            <a:r>
              <a:rPr lang="en-US" dirty="0" smtClean="0"/>
              <a:t>SAMs:  Quasar mo</a:t>
            </a:r>
            <a:r>
              <a:rPr lang="en-US" dirty="0"/>
              <a:t>d</a:t>
            </a:r>
            <a:r>
              <a:rPr lang="en-US" dirty="0" smtClean="0"/>
              <a:t>e in mergers grows BH, radio mode in massive halos maintains red &amp; dead ETGs.  Works!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5555478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A500A"/>
                </a:solidFill>
              </a:rPr>
              <a:t>Hybrid AGN Feedback: Sims &amp; </a:t>
            </a:r>
            <a:r>
              <a:rPr lang="en-US" dirty="0" err="1" smtClean="0">
                <a:solidFill>
                  <a:srgbClr val="7A500A"/>
                </a:solidFill>
              </a:rPr>
              <a:t>SAMs</a:t>
            </a:r>
            <a:endParaRPr lang="en-US" dirty="0">
              <a:solidFill>
                <a:srgbClr val="7A500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980" y="18031"/>
            <a:ext cx="3361020" cy="6839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518" y="4525840"/>
            <a:ext cx="2688461" cy="23321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144" y="5911334"/>
            <a:ext cx="11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Sijacki+07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82660"/>
            <a:ext cx="3096125" cy="25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486621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Birth phase of galaxies now being </a:t>
            </a:r>
            <a:r>
              <a:rPr lang="en-US" dirty="0" smtClean="0"/>
              <a:t>probed.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Galaxy LF to z</a:t>
            </a:r>
            <a:r>
              <a:rPr lang="en-US" sz="2400" dirty="0" smtClean="0">
                <a:latin typeface="Symbol" charset="2"/>
                <a:cs typeface="Symbol" charset="2"/>
              </a:rPr>
              <a:t>~</a:t>
            </a:r>
            <a:r>
              <a:rPr lang="en-US" sz="2400" dirty="0" smtClean="0"/>
              <a:t>8: photon budget almost enough w/low </a:t>
            </a:r>
            <a:r>
              <a:rPr lang="en-US" sz="2400" dirty="0" smtClean="0">
                <a:latin typeface="Handwriting - Dakota"/>
                <a:cs typeface="Handwriting - Dakota"/>
              </a:rPr>
              <a:t>C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Handwriting - Dakota"/>
                <a:cs typeface="Handwriting - Dakota"/>
              </a:rPr>
              <a:t>C</a:t>
            </a:r>
            <a:r>
              <a:rPr lang="en-US" sz="2400" baseline="-25000" dirty="0" smtClean="0">
                <a:cs typeface="Handwriting - Dakota"/>
              </a:rPr>
              <a:t>HII</a:t>
            </a:r>
            <a:r>
              <a:rPr lang="en-US" sz="2400" dirty="0" smtClean="0">
                <a:latin typeface="Symbol" charset="2"/>
                <a:cs typeface="Symbol" charset="2"/>
              </a:rPr>
              <a:t>~</a:t>
            </a:r>
            <a:r>
              <a:rPr lang="en-US" sz="2400" dirty="0" smtClean="0"/>
              <a:t>3-5 comes from rad-hydro </a:t>
            </a:r>
            <a:r>
              <a:rPr lang="en-US" sz="2400" dirty="0" err="1" smtClean="0"/>
              <a:t>sims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dirty="0" smtClean="0"/>
              <a:t>Black hole and bulge growth are connected; mergers a key element for both.  Makes galaxies: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Elliptical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Red (gas-poor)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Have </a:t>
            </a:r>
            <a:r>
              <a:rPr lang="en-US" sz="2400" dirty="0" err="1" smtClean="0"/>
              <a:t>BH’s</a:t>
            </a:r>
            <a:r>
              <a:rPr lang="en-US" sz="2400" dirty="0" smtClean="0"/>
              <a:t> on M-</a:t>
            </a:r>
            <a:r>
              <a:rPr lang="en-US" sz="2400" dirty="0" err="1" smtClean="0">
                <a:latin typeface="Symbol" charset="2"/>
                <a:cs typeface="Symbol" charset="2"/>
              </a:rPr>
              <a:t>s</a:t>
            </a:r>
            <a:r>
              <a:rPr lang="en-US" sz="2400" dirty="0" smtClean="0"/>
              <a:t> relation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AGN feedback also seen in massive halos (clusters)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Keeps galaxies dead (&amp; red)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Adds entropy to hot gas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Both seem to be needed to grow BH’s then quench ETGs.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A500A"/>
                </a:solidFill>
              </a:rPr>
              <a:t>Summary: Transformations</a:t>
            </a:r>
            <a:endParaRPr lang="en-US" dirty="0">
              <a:solidFill>
                <a:srgbClr val="7A50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95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7543800" cy="10668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3600" dirty="0" smtClean="0"/>
              <a:t>Evolution of galaxy formation theory from 15 years ago until today</a:t>
            </a:r>
            <a:endParaRPr lang="en-US" sz="3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05800" cy="4724400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  <a:defRPr/>
            </a:pPr>
            <a:r>
              <a:rPr lang="en-US" sz="2800" dirty="0" smtClean="0"/>
              <a:t>Stellar and metal growth limited by </a:t>
            </a:r>
            <a:r>
              <a:rPr lang="en-US" sz="2800" strike="sngStrike" dirty="0" smtClean="0"/>
              <a:t>cooling rate and conversion of gas into stars</a:t>
            </a:r>
            <a:r>
              <a:rPr lang="en-US" sz="2800" dirty="0" smtClean="0"/>
              <a:t>    </a:t>
            </a:r>
          </a:p>
          <a:p>
            <a:pPr marL="450850" lvl="1" indent="0">
              <a:lnSpc>
                <a:spcPts val="2400"/>
              </a:lnSpc>
              <a:buNone/>
              <a:defRPr/>
            </a:pPr>
            <a:r>
              <a:rPr lang="en-US" sz="2800" dirty="0" smtClean="0">
                <a:solidFill>
                  <a:srgbClr val="860908"/>
                </a:solidFill>
              </a:rPr>
              <a:t>balance between accretion and feedback</a:t>
            </a:r>
            <a:endParaRPr lang="en-US" sz="2800" strike="sngStrike" dirty="0" smtClean="0">
              <a:solidFill>
                <a:srgbClr val="860908"/>
              </a:solidFill>
            </a:endParaRPr>
          </a:p>
          <a:p>
            <a:pPr>
              <a:lnSpc>
                <a:spcPts val="2400"/>
              </a:lnSpc>
              <a:defRPr/>
            </a:pPr>
            <a:r>
              <a:rPr lang="en-US" sz="2800" dirty="0" smtClean="0"/>
              <a:t>Gas content reflects </a:t>
            </a:r>
            <a:r>
              <a:rPr lang="en-US" sz="2800" strike="sngStrike" dirty="0" smtClean="0"/>
              <a:t>“evolutionary state” </a:t>
            </a:r>
          </a:p>
          <a:p>
            <a:pPr marL="450850" lvl="1" indent="0">
              <a:lnSpc>
                <a:spcPts val="2400"/>
              </a:lnSpc>
              <a:buNone/>
              <a:defRPr/>
            </a:pPr>
            <a:r>
              <a:rPr lang="en-US" sz="2800" dirty="0" smtClean="0">
                <a:solidFill>
                  <a:srgbClr val="860908"/>
                </a:solidFill>
              </a:rPr>
              <a:t>gas supply vs. consumption rate</a:t>
            </a:r>
          </a:p>
          <a:p>
            <a:pPr>
              <a:lnSpc>
                <a:spcPts val="2400"/>
              </a:lnSpc>
              <a:defRPr/>
            </a:pPr>
            <a:r>
              <a:rPr lang="en-US" sz="2800" dirty="0" smtClean="0"/>
              <a:t>Mergers </a:t>
            </a:r>
            <a:r>
              <a:rPr lang="en-US" sz="2800" strike="sngStrike" dirty="0" smtClean="0"/>
              <a:t>fuel galaxy growth &amp; evolution</a:t>
            </a:r>
            <a:endParaRPr lang="en-US" sz="2800" dirty="0"/>
          </a:p>
          <a:p>
            <a:pPr marL="450850" lvl="1" indent="0">
              <a:lnSpc>
                <a:spcPts val="2400"/>
              </a:lnSpc>
              <a:buNone/>
              <a:defRPr/>
            </a:pPr>
            <a:r>
              <a:rPr lang="en-US" sz="2800" dirty="0" smtClean="0">
                <a:solidFill>
                  <a:srgbClr val="860908"/>
                </a:solidFill>
              </a:rPr>
              <a:t>are subdominant to cold streams for fueling</a:t>
            </a:r>
          </a:p>
          <a:p>
            <a:pPr>
              <a:lnSpc>
                <a:spcPts val="2400"/>
              </a:lnSpc>
              <a:defRPr/>
            </a:pPr>
            <a:r>
              <a:rPr lang="en-US" sz="2800" dirty="0" smtClean="0"/>
              <a:t>Galaxies’ life phases </a:t>
            </a:r>
            <a:r>
              <a:rPr lang="en-US" sz="2800" strike="sngStrike" dirty="0" smtClean="0"/>
              <a:t>driven by halo assembly</a:t>
            </a:r>
          </a:p>
          <a:p>
            <a:pPr marL="450850" lvl="1" indent="0">
              <a:lnSpc>
                <a:spcPts val="2400"/>
              </a:lnSpc>
              <a:buNone/>
              <a:defRPr/>
            </a:pPr>
            <a:r>
              <a:rPr lang="en-US" sz="2800" dirty="0" smtClean="0">
                <a:solidFill>
                  <a:schemeClr val="accent1"/>
                </a:solidFill>
              </a:rPr>
              <a:t>set by different feedback mechanisms: </a:t>
            </a:r>
            <a:r>
              <a:rPr lang="en-US" sz="2800" dirty="0" err="1" smtClean="0">
                <a:solidFill>
                  <a:schemeClr val="accent1"/>
                </a:solidFill>
              </a:rPr>
              <a:t>J</a:t>
            </a:r>
            <a:r>
              <a:rPr lang="en-US" sz="2400" baseline="-25000" dirty="0" err="1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sz="2800" dirty="0" smtClean="0">
                <a:solidFill>
                  <a:schemeClr val="accent1"/>
                </a:solidFill>
              </a:rPr>
              <a:t>, winds, BH</a:t>
            </a:r>
          </a:p>
          <a:p>
            <a:pPr>
              <a:lnSpc>
                <a:spcPts val="2400"/>
              </a:lnSpc>
              <a:defRPr/>
            </a:pPr>
            <a:r>
              <a:rPr lang="en-US" sz="2800" dirty="0" smtClean="0"/>
              <a:t>Galaxies &amp;  IGM </a:t>
            </a:r>
            <a:r>
              <a:rPr lang="en-US" sz="2800" strike="sngStrike" dirty="0" smtClean="0"/>
              <a:t>evolve independently</a:t>
            </a:r>
          </a:p>
          <a:p>
            <a:pPr marL="450850" lvl="1" indent="0">
              <a:lnSpc>
                <a:spcPts val="2400"/>
              </a:lnSpc>
              <a:buNone/>
              <a:defRPr/>
            </a:pPr>
            <a:r>
              <a:rPr lang="en-US" sz="2800" dirty="0" smtClean="0">
                <a:solidFill>
                  <a:srgbClr val="860908"/>
                </a:solidFill>
              </a:rPr>
              <a:t>are connected by baryon cycling</a:t>
            </a:r>
            <a:endParaRPr lang="en-US" sz="2800" i="1" dirty="0" smtClean="0">
              <a:solidFill>
                <a:srgbClr val="860908"/>
              </a:solidFill>
            </a:endParaRPr>
          </a:p>
          <a:p>
            <a:pPr>
              <a:lnSpc>
                <a:spcPts val="2400"/>
              </a:lnSpc>
              <a:defRPr/>
            </a:pPr>
            <a:endParaRPr lang="en-US" sz="2800" dirty="0" smtClean="0"/>
          </a:p>
          <a:p>
            <a:pPr>
              <a:lnSpc>
                <a:spcPts val="2400"/>
              </a:lnSpc>
              <a:defRPr/>
            </a:pPr>
            <a:endParaRPr lang="en-US" sz="2800" dirty="0" smtClean="0"/>
          </a:p>
          <a:p>
            <a:pPr lvl="1">
              <a:lnSpc>
                <a:spcPts val="2400"/>
              </a:lnSpc>
              <a:defRPr/>
            </a:pP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Gas Accumulation Phase: Observed(?)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3581400" cy="4056062"/>
          </a:xfrm>
        </p:spPr>
        <p:txBody>
          <a:bodyPr>
            <a:noAutofit/>
          </a:bodyPr>
          <a:lstStyle/>
          <a:p>
            <a:r>
              <a:rPr lang="en-US" sz="2800" dirty="0" smtClean="0"/>
              <a:t>For LBGs, compute:</a:t>
            </a:r>
          </a:p>
          <a:p>
            <a:pPr lvl="1"/>
            <a:r>
              <a:rPr lang="en-US" sz="2400" dirty="0" smtClean="0"/>
              <a:t>M</a:t>
            </a:r>
            <a:r>
              <a:rPr lang="en-US" sz="2400" baseline="-25000" dirty="0" smtClean="0"/>
              <a:t>*</a:t>
            </a:r>
            <a:r>
              <a:rPr lang="en-US" sz="2400" dirty="0" smtClean="0"/>
              <a:t>, SFR from SED</a:t>
            </a:r>
          </a:p>
          <a:p>
            <a:pPr lvl="1"/>
            <a:r>
              <a:rPr lang="en-US" sz="2400" dirty="0" err="1" smtClean="0"/>
              <a:t>M</a:t>
            </a:r>
            <a:r>
              <a:rPr lang="en-US" sz="2400" baseline="-25000" dirty="0" err="1" smtClean="0"/>
              <a:t>gas</a:t>
            </a:r>
            <a:r>
              <a:rPr lang="en-US" sz="2400" dirty="0" smtClean="0"/>
              <a:t> from </a:t>
            </a:r>
            <a:r>
              <a:rPr lang="en-US" sz="2400" dirty="0" smtClean="0">
                <a:latin typeface="Symbol" charset="2"/>
                <a:cs typeface="Symbol" charset="2"/>
              </a:rPr>
              <a:t>S</a:t>
            </a:r>
            <a:r>
              <a:rPr lang="en-US" sz="2400" baseline="-25000" dirty="0" smtClean="0"/>
              <a:t>SFR</a:t>
            </a:r>
            <a:r>
              <a:rPr lang="en-US" sz="2400" dirty="0" smtClean="0"/>
              <a:t>, r</a:t>
            </a:r>
          </a:p>
          <a:p>
            <a:pPr lvl="1"/>
            <a:r>
              <a:rPr lang="en-US" sz="2400" dirty="0"/>
              <a:t>B</a:t>
            </a:r>
            <a:r>
              <a:rPr lang="en-US" sz="2400" dirty="0" smtClean="0"/>
              <a:t>est</a:t>
            </a:r>
            <a:r>
              <a:rPr lang="en-US" sz="2400" dirty="0"/>
              <a:t>-fit </a:t>
            </a:r>
            <a:r>
              <a:rPr lang="en-US" sz="2400" dirty="0" smtClean="0"/>
              <a:t>SFR</a:t>
            </a:r>
            <a:r>
              <a:rPr lang="en-US" sz="2400" dirty="0" smtClean="0">
                <a:latin typeface="Symbol" charset="2"/>
                <a:cs typeface="Symbol" charset="2"/>
              </a:rPr>
              <a:t>~</a:t>
            </a:r>
            <a:r>
              <a:rPr lang="en-US" sz="2400" dirty="0"/>
              <a:t>t</a:t>
            </a:r>
            <a:r>
              <a:rPr lang="en-US" sz="2400" baseline="30000" dirty="0"/>
              <a:t>1.7</a:t>
            </a:r>
            <a:r>
              <a:rPr lang="en-US" sz="2400" dirty="0"/>
              <a:t>.</a:t>
            </a:r>
          </a:p>
          <a:p>
            <a:pPr lvl="1"/>
            <a:r>
              <a:rPr lang="en-US" sz="2400" dirty="0" smtClean="0"/>
              <a:t>… from z≈8-3.</a:t>
            </a:r>
          </a:p>
          <a:p>
            <a:r>
              <a:rPr lang="en-US" sz="2800" dirty="0" smtClean="0"/>
              <a:t>Answer:  Global gas accretion exceeds SFR at z&gt;</a:t>
            </a:r>
            <a:r>
              <a:rPr lang="en-US" sz="2800" dirty="0" smtClean="0">
                <a:latin typeface="Symbol" charset="2"/>
                <a:cs typeface="Symbol" charset="2"/>
              </a:rPr>
              <a:t>~</a:t>
            </a:r>
            <a:r>
              <a:rPr lang="en-US" sz="2800" dirty="0" smtClean="0"/>
              <a:t>5.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524000"/>
            <a:ext cx="5219700" cy="4610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600" y="5791200"/>
            <a:ext cx="15086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Papovich+11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8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ionization-small.mov" descr="/Users/rad/talks/movies/reionization-small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0083800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61777" y="1701545"/>
            <a:ext cx="7951304" cy="390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sz="2900" dirty="0">
                <a:solidFill>
                  <a:srgbClr val="CCFFCC"/>
                </a:solidFill>
              </a:rPr>
              <a:t>- </a:t>
            </a:r>
            <a:r>
              <a:rPr lang="en-GB" sz="2900" dirty="0" err="1">
                <a:solidFill>
                  <a:srgbClr val="CCFFCC"/>
                </a:solidFill>
              </a:rPr>
              <a:t>Reionization</a:t>
            </a:r>
            <a:r>
              <a:rPr lang="en-GB" sz="2900" dirty="0">
                <a:solidFill>
                  <a:srgbClr val="CCFFCC"/>
                </a:solidFill>
              </a:rPr>
              <a:t> began at z&gt;~10 (0.5 </a:t>
            </a:r>
            <a:r>
              <a:rPr lang="en-GB" sz="2900" dirty="0" err="1">
                <a:solidFill>
                  <a:srgbClr val="CCFFCC"/>
                </a:solidFill>
              </a:rPr>
              <a:t>Gyr</a:t>
            </a:r>
            <a:r>
              <a:rPr lang="en-GB" sz="2900" dirty="0">
                <a:solidFill>
                  <a:srgbClr val="CCFFCC"/>
                </a:solidFill>
              </a:rPr>
              <a:t>)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endParaRPr lang="en-GB" sz="2900" dirty="0">
              <a:solidFill>
                <a:srgbClr val="CCFFCC"/>
              </a:solidFill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sz="2900" dirty="0">
                <a:solidFill>
                  <a:srgbClr val="CCFFCC"/>
                </a:solidFill>
              </a:rPr>
              <a:t>- </a:t>
            </a:r>
            <a:r>
              <a:rPr lang="en-GB" sz="2900" dirty="0" err="1">
                <a:solidFill>
                  <a:srgbClr val="CCFFCC"/>
                </a:solidFill>
              </a:rPr>
              <a:t>Reionization</a:t>
            </a:r>
            <a:r>
              <a:rPr lang="en-GB" sz="2900" dirty="0">
                <a:solidFill>
                  <a:srgbClr val="CCFFCC"/>
                </a:solidFill>
              </a:rPr>
              <a:t> ended at z~6 (1 </a:t>
            </a:r>
            <a:r>
              <a:rPr lang="en-GB" sz="2900" dirty="0" err="1">
                <a:solidFill>
                  <a:srgbClr val="CCFFCC"/>
                </a:solidFill>
              </a:rPr>
              <a:t>Gyr</a:t>
            </a:r>
            <a:r>
              <a:rPr lang="en-GB" sz="2900" dirty="0">
                <a:solidFill>
                  <a:srgbClr val="CCFFCC"/>
                </a:solidFill>
              </a:rPr>
              <a:t>)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endParaRPr lang="en-GB" sz="2900" dirty="0">
              <a:solidFill>
                <a:srgbClr val="CCFFCC"/>
              </a:solidFill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sz="2900" dirty="0">
                <a:solidFill>
                  <a:srgbClr val="CCFFCC"/>
                </a:solidFill>
              </a:rPr>
              <a:t>- There are plenty of galaxies (and very few quasars) seen at z&gt;~6.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endParaRPr lang="en-GB" sz="2900" dirty="0">
              <a:solidFill>
                <a:srgbClr val="CCFFCC"/>
              </a:solidFill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sz="2900" i="1" dirty="0">
                <a:solidFill>
                  <a:srgbClr val="CCFFCC"/>
                </a:solidFill>
              </a:rPr>
              <a:t>Do galaxies alone emit enough photons to </a:t>
            </a:r>
            <a:r>
              <a:rPr lang="en-GB" sz="2900" i="1" dirty="0" err="1">
                <a:solidFill>
                  <a:srgbClr val="CCFFCC"/>
                </a:solidFill>
              </a:rPr>
              <a:t>reionize</a:t>
            </a:r>
            <a:r>
              <a:rPr lang="en-GB" sz="2900" i="1" dirty="0">
                <a:solidFill>
                  <a:srgbClr val="CCFFCC"/>
                </a:solidFill>
              </a:rPr>
              <a:t>?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endParaRPr lang="en-GB" sz="2900" i="1" dirty="0">
              <a:solidFill>
                <a:srgbClr val="CCFFCC"/>
              </a:solidFill>
            </a:endParaRPr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0" y="457776"/>
            <a:ext cx="8943777" cy="54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3600" dirty="0" err="1" smtClean="0">
                <a:solidFill>
                  <a:srgbClr val="CCFFCC"/>
                </a:solidFill>
              </a:rPr>
              <a:t>Reionization</a:t>
            </a:r>
            <a:r>
              <a:rPr lang="en-GB" sz="3600" dirty="0" smtClean="0">
                <a:solidFill>
                  <a:srgbClr val="CCFFCC"/>
                </a:solidFill>
              </a:rPr>
              <a:t>:  Observations </a:t>
            </a:r>
            <a:r>
              <a:rPr lang="en-GB" sz="3600" dirty="0">
                <a:solidFill>
                  <a:srgbClr val="CCFFCC"/>
                </a:solidFill>
              </a:rPr>
              <a:t>tell us…</a:t>
            </a:r>
          </a:p>
        </p:txBody>
      </p:sp>
    </p:spTree>
    <p:extLst>
      <p:ext uri="{BB962C8B-B14F-4D97-AF65-F5344CB8AC3E}">
        <p14:creationId xmlns:p14="http://schemas.microsoft.com/office/powerpoint/2010/main" val="20611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809999" cy="868362"/>
          </a:xfrm>
        </p:spPr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38862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Galaxies likely dominate</a:t>
            </a:r>
          </a:p>
          <a:p>
            <a:r>
              <a:rPr lang="en-US" dirty="0" smtClean="0"/>
              <a:t>Faint-end slope is key</a:t>
            </a:r>
          </a:p>
          <a:p>
            <a:r>
              <a:rPr lang="en-US" dirty="0" smtClean="0"/>
              <a:t>UVLF at z&lt;8 constrained</a:t>
            </a:r>
          </a:p>
          <a:p>
            <a:r>
              <a:rPr lang="en-US" dirty="0" smtClean="0"/>
              <a:t>Identification at z&gt;8 uncertain</a:t>
            </a:r>
          </a:p>
          <a:p>
            <a:r>
              <a:rPr lang="en-US" dirty="0" smtClean="0"/>
              <a:t>Beta’s low but dust not obviously different</a:t>
            </a:r>
          </a:p>
          <a:p>
            <a:r>
              <a:rPr lang="en-US" dirty="0" smtClean="0"/>
              <a:t>Currently don’t detect enough to </a:t>
            </a:r>
            <a:r>
              <a:rPr lang="en-US" dirty="0" err="1" smtClean="0"/>
              <a:t>reionize</a:t>
            </a:r>
            <a:r>
              <a:rPr lang="en-US" dirty="0" smtClean="0"/>
              <a:t>, but extrapolations of LF do.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520" y="533400"/>
            <a:ext cx="4602480" cy="57531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97953" y="1371600"/>
            <a:ext cx="4746047" cy="4800600"/>
            <a:chOff x="4397953" y="1371600"/>
            <a:chExt cx="4746047" cy="4800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7953" y="1371600"/>
              <a:ext cx="4746047" cy="4800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572000" y="5715000"/>
              <a:ext cx="97398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Fan+03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2507" y="0"/>
            <a:ext cx="4751493" cy="6870700"/>
            <a:chOff x="4392507" y="0"/>
            <a:chExt cx="4751493" cy="68707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2507" y="0"/>
              <a:ext cx="4751493" cy="3505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5800" y="3505200"/>
              <a:ext cx="4648200" cy="3365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57800" y="5943600"/>
              <a:ext cx="4571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Bradley+12 (BORG)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19600" y="0"/>
            <a:ext cx="4749800" cy="6781800"/>
            <a:chOff x="4419600" y="0"/>
            <a:chExt cx="4749800" cy="6781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9600" y="0"/>
              <a:ext cx="4749800" cy="67818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05400" y="4114800"/>
              <a:ext cx="152525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Brammer+13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60468" y="0"/>
            <a:ext cx="4783532" cy="6832599"/>
            <a:chOff x="4360468" y="0"/>
            <a:chExt cx="4783532" cy="6832599"/>
          </a:xfrm>
        </p:grpSpPr>
        <p:grpSp>
          <p:nvGrpSpPr>
            <p:cNvPr id="17" name="Group 16"/>
            <p:cNvGrpSpPr/>
            <p:nvPr/>
          </p:nvGrpSpPr>
          <p:grpSpPr>
            <a:xfrm>
              <a:off x="4360468" y="0"/>
              <a:ext cx="4783532" cy="6832599"/>
              <a:chOff x="4360468" y="0"/>
              <a:chExt cx="4783532" cy="683259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60468" y="0"/>
                <a:ext cx="4770832" cy="35560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19600" y="3505200"/>
                <a:ext cx="4724400" cy="3327399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4495800" y="6477000"/>
              <a:ext cx="167955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Finkelstein+12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23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t="10652" r="10736"/>
          <a:stretch>
            <a:fillRect/>
          </a:stretch>
        </p:blipFill>
        <p:spPr bwMode="auto">
          <a:xfrm>
            <a:off x="6023978" y="4046566"/>
            <a:ext cx="3120023" cy="281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685800" y="1066800"/>
            <a:ext cx="7644488" cy="498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2900" dirty="0">
              <a:solidFill>
                <a:srgbClr val="000000"/>
              </a:solidFill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2500" dirty="0">
              <a:solidFill>
                <a:srgbClr val="000000"/>
              </a:solidFill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dirty="0">
                <a:solidFill>
                  <a:srgbClr val="000000"/>
                </a:solidFill>
              </a:rPr>
              <a:t>Q</a:t>
            </a:r>
            <a:r>
              <a:rPr lang="en-GB" sz="2500" baseline="-25000" dirty="0">
                <a:solidFill>
                  <a:srgbClr val="000000"/>
                </a:solidFill>
              </a:rPr>
              <a:t>I</a:t>
            </a:r>
            <a:r>
              <a:rPr lang="en-GB" sz="2500" dirty="0">
                <a:solidFill>
                  <a:srgbClr val="000000"/>
                </a:solidFill>
              </a:rPr>
              <a:t> = Volume-averaged filling factor of ionized gas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dirty="0" err="1">
                <a:solidFill>
                  <a:srgbClr val="000000"/>
                </a:solidFill>
              </a:rPr>
              <a:t>n</a:t>
            </a:r>
            <a:r>
              <a:rPr lang="en-GB" sz="2500" baseline="-25000" dirty="0" err="1">
                <a:solidFill>
                  <a:srgbClr val="000000"/>
                </a:solidFill>
              </a:rPr>
              <a:t>ph</a:t>
            </a:r>
            <a:r>
              <a:rPr lang="en-GB" sz="2500" dirty="0">
                <a:solidFill>
                  <a:srgbClr val="000000"/>
                </a:solidFill>
              </a:rPr>
              <a:t> = # of ionizing photons per unit volume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dirty="0" err="1">
                <a:solidFill>
                  <a:srgbClr val="000000"/>
                </a:solidFill>
              </a:rPr>
              <a:t>t</a:t>
            </a:r>
            <a:r>
              <a:rPr lang="en-GB" sz="2500" baseline="-25000" dirty="0" err="1">
                <a:solidFill>
                  <a:srgbClr val="000000"/>
                </a:solidFill>
              </a:rPr>
              <a:t>rec</a:t>
            </a:r>
            <a:r>
              <a:rPr lang="en-GB" sz="2500" dirty="0">
                <a:solidFill>
                  <a:srgbClr val="000000"/>
                </a:solidFill>
              </a:rPr>
              <a:t> = recombination </a:t>
            </a:r>
            <a:r>
              <a:rPr lang="en-GB" sz="2500" dirty="0" smtClean="0">
                <a:solidFill>
                  <a:srgbClr val="000000"/>
                </a:solidFill>
              </a:rPr>
              <a:t>time, &lt;~Hubble time at z&gt;~6</a:t>
            </a:r>
            <a:endParaRPr lang="en-GB" sz="2500" dirty="0">
              <a:solidFill>
                <a:srgbClr val="000000"/>
              </a:solidFill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2500" dirty="0">
              <a:solidFill>
                <a:srgbClr val="000000"/>
              </a:solidFill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2500" dirty="0">
              <a:solidFill>
                <a:srgbClr val="000000"/>
              </a:solidFill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dirty="0">
                <a:solidFill>
                  <a:srgbClr val="000000"/>
                </a:solidFill>
              </a:rPr>
              <a:t>Clumping factor </a:t>
            </a:r>
            <a:r>
              <a:rPr lang="en-GB" sz="2500" dirty="0">
                <a:solidFill>
                  <a:srgbClr val="000000"/>
                </a:solidFill>
                <a:latin typeface="Handwriting - Dakota" charset="0"/>
                <a:cs typeface="StarSymbol" charset="0"/>
              </a:rPr>
              <a:t>C</a:t>
            </a:r>
            <a:r>
              <a:rPr lang="en-GB" sz="2500" baseline="-33000" dirty="0">
                <a:solidFill>
                  <a:srgbClr val="000000"/>
                </a:solidFill>
                <a:latin typeface="Bitstream Vera Serif" charset="0"/>
                <a:cs typeface="StarSymbol" charset="0"/>
              </a:rPr>
              <a:t>HII</a:t>
            </a:r>
            <a:r>
              <a:rPr lang="en-GB" sz="2500" dirty="0">
                <a:solidFill>
                  <a:srgbClr val="000000"/>
                </a:solidFill>
                <a:ea typeface="StarSymbol" charset="0"/>
                <a:cs typeface="StarSymbol" charset="0"/>
              </a:rPr>
              <a:t> = &lt;</a:t>
            </a:r>
            <a:r>
              <a:rPr lang="en-GB" sz="2500" dirty="0" err="1">
                <a:solidFill>
                  <a:srgbClr val="000000"/>
                </a:solidFill>
                <a:ea typeface="StarSymbol" charset="0"/>
                <a:cs typeface="StarSymbol" charset="0"/>
              </a:rPr>
              <a:t>n</a:t>
            </a:r>
            <a:r>
              <a:rPr lang="en-GB" sz="2500" baseline="-25000" dirty="0" err="1">
                <a:solidFill>
                  <a:srgbClr val="000000"/>
                </a:solidFill>
                <a:ea typeface="StarSymbol" charset="0"/>
                <a:cs typeface="StarSymbol" charset="0"/>
              </a:rPr>
              <a:t>HII</a:t>
            </a:r>
            <a:r>
              <a:rPr lang="en-GB" sz="2500" dirty="0">
                <a:solidFill>
                  <a:srgbClr val="000000"/>
                </a:solidFill>
                <a:ea typeface="StarSymbol" charset="0"/>
                <a:cs typeface="StarSymbol" charset="0"/>
              </a:rPr>
              <a:t> n</a:t>
            </a:r>
            <a:r>
              <a:rPr lang="en-GB" sz="2500" baseline="-25000" dirty="0">
                <a:solidFill>
                  <a:srgbClr val="000000"/>
                </a:solidFill>
                <a:ea typeface="StarSymbol" charset="0"/>
                <a:cs typeface="StarSymbol" charset="0"/>
              </a:rPr>
              <a:t>e</a:t>
            </a:r>
            <a:r>
              <a:rPr lang="en-GB" sz="2500" dirty="0">
                <a:solidFill>
                  <a:srgbClr val="000000"/>
                </a:solidFill>
                <a:ea typeface="StarSymbol" charset="0"/>
                <a:cs typeface="StarSymbol" charset="0"/>
              </a:rPr>
              <a:t>&gt;/&lt;</a:t>
            </a:r>
            <a:r>
              <a:rPr lang="en-GB" sz="2500" dirty="0" err="1">
                <a:solidFill>
                  <a:srgbClr val="000000"/>
                </a:solidFill>
                <a:ea typeface="StarSymbol" charset="0"/>
                <a:cs typeface="StarSymbol" charset="0"/>
              </a:rPr>
              <a:t>n</a:t>
            </a:r>
            <a:r>
              <a:rPr lang="en-GB" sz="2500" baseline="-25000" dirty="0" err="1">
                <a:solidFill>
                  <a:srgbClr val="000000"/>
                </a:solidFill>
                <a:ea typeface="StarSymbol" charset="0"/>
                <a:cs typeface="StarSymbol" charset="0"/>
              </a:rPr>
              <a:t>HII</a:t>
            </a:r>
            <a:r>
              <a:rPr lang="en-GB" sz="2500" dirty="0">
                <a:solidFill>
                  <a:srgbClr val="000000"/>
                </a:solidFill>
                <a:ea typeface="StarSymbol" charset="0"/>
                <a:cs typeface="StarSymbol" charset="0"/>
              </a:rPr>
              <a:t>&gt;&lt;n</a:t>
            </a:r>
            <a:r>
              <a:rPr lang="en-GB" sz="2500" baseline="-25000" dirty="0">
                <a:solidFill>
                  <a:srgbClr val="000000"/>
                </a:solidFill>
                <a:ea typeface="StarSymbol" charset="0"/>
                <a:cs typeface="StarSymbol" charset="0"/>
              </a:rPr>
              <a:t>e</a:t>
            </a:r>
            <a:r>
              <a:rPr lang="en-GB" sz="2500" dirty="0">
                <a:solidFill>
                  <a:srgbClr val="000000"/>
                </a:solidFill>
                <a:ea typeface="StarSymbol" charset="0"/>
                <a:cs typeface="StarSymbol" charset="0"/>
              </a:rPr>
              <a:t>&gt;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2500" dirty="0">
              <a:solidFill>
                <a:srgbClr val="000000"/>
              </a:solidFill>
              <a:ea typeface="StarSymbol" charset="0"/>
              <a:cs typeface="StarSymbol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dirty="0">
                <a:solidFill>
                  <a:srgbClr val="000000"/>
                </a:solidFill>
                <a:ea typeface="StarSymbol" charset="0"/>
                <a:cs typeface="StarSymbol" charset="0"/>
              </a:rPr>
              <a:t>Can (in principle) measure </a:t>
            </a:r>
            <a:r>
              <a:rPr lang="en-GB" sz="2500" dirty="0" err="1">
                <a:solidFill>
                  <a:srgbClr val="000000"/>
                </a:solidFill>
                <a:ea typeface="StarSymbol" charset="0"/>
                <a:cs typeface="StarSymbol" charset="0"/>
              </a:rPr>
              <a:t>dn</a:t>
            </a:r>
            <a:r>
              <a:rPr lang="en-GB" sz="2500" baseline="-25000" dirty="0" err="1">
                <a:solidFill>
                  <a:srgbClr val="000000"/>
                </a:solidFill>
                <a:ea typeface="StarSymbol" charset="0"/>
                <a:cs typeface="StarSymbol" charset="0"/>
              </a:rPr>
              <a:t>ph</a:t>
            </a:r>
            <a:r>
              <a:rPr lang="en-GB" sz="2500" dirty="0">
                <a:solidFill>
                  <a:srgbClr val="000000"/>
                </a:solidFill>
                <a:ea typeface="StarSymbol" charset="0"/>
                <a:cs typeface="StarSymbol" charset="0"/>
              </a:rPr>
              <a:t>/</a:t>
            </a:r>
            <a:r>
              <a:rPr lang="en-GB" sz="2500" dirty="0" err="1">
                <a:solidFill>
                  <a:srgbClr val="000000"/>
                </a:solidFill>
                <a:ea typeface="StarSymbol" charset="0"/>
                <a:cs typeface="StarSymbol" charset="0"/>
              </a:rPr>
              <a:t>dt.</a:t>
            </a:r>
            <a:endParaRPr lang="en-GB" sz="2500" dirty="0">
              <a:solidFill>
                <a:srgbClr val="000000"/>
              </a:solidFill>
              <a:ea typeface="StarSymbol" charset="0"/>
              <a:cs typeface="StarSymbol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2500" dirty="0">
              <a:solidFill>
                <a:srgbClr val="000000"/>
              </a:solidFill>
              <a:ea typeface="StarSymbol" charset="0"/>
              <a:cs typeface="StarSymbol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dirty="0">
                <a:solidFill>
                  <a:srgbClr val="000000"/>
                </a:solidFill>
                <a:ea typeface="StarSymbol" charset="0"/>
                <a:cs typeface="StarSymbol" charset="0"/>
              </a:rPr>
              <a:t>But to solve </a:t>
            </a:r>
            <a:r>
              <a:rPr lang="en-GB" sz="2500" dirty="0" err="1">
                <a:solidFill>
                  <a:srgbClr val="000000"/>
                </a:solidFill>
                <a:ea typeface="StarSymbol" charset="0"/>
                <a:cs typeface="StarSymbol" charset="0"/>
              </a:rPr>
              <a:t>reionization</a:t>
            </a:r>
            <a:r>
              <a:rPr lang="en-GB" sz="2500" dirty="0">
                <a:solidFill>
                  <a:srgbClr val="000000"/>
                </a:solidFill>
                <a:ea typeface="StarSymbol" charset="0"/>
                <a:cs typeface="StarSymbol" charset="0"/>
              </a:rPr>
              <a:t>, need </a:t>
            </a:r>
            <a:r>
              <a:rPr lang="en-GB" sz="2500" dirty="0">
                <a:solidFill>
                  <a:srgbClr val="000000"/>
                </a:solidFill>
                <a:latin typeface="Handwriting - Dakota" charset="0"/>
                <a:cs typeface="StarSymbol" charset="0"/>
              </a:rPr>
              <a:t>C</a:t>
            </a:r>
            <a:r>
              <a:rPr lang="en-GB" sz="2500" baseline="-33000" dirty="0">
                <a:solidFill>
                  <a:srgbClr val="000000"/>
                </a:solidFill>
                <a:latin typeface="Bitstream Vera Serif" charset="0"/>
                <a:cs typeface="StarSymbol" charset="0"/>
              </a:rPr>
              <a:t>HII</a:t>
            </a:r>
            <a:r>
              <a:rPr lang="en-GB" sz="2500" dirty="0">
                <a:solidFill>
                  <a:srgbClr val="000000"/>
                </a:solidFill>
                <a:ea typeface="StarSymbol" charset="0"/>
                <a:cs typeface="StarSymbol" charset="0"/>
              </a:rPr>
              <a:t>, i.e.  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i="1" u="sng" dirty="0">
                <a:solidFill>
                  <a:srgbClr val="000000"/>
                </a:solidFill>
                <a:ea typeface="StarSymbol" charset="0"/>
                <a:cs typeface="StarSymbol" charset="0"/>
              </a:rPr>
              <a:t>topology</a:t>
            </a:r>
            <a:r>
              <a:rPr lang="en-GB" sz="2500" dirty="0">
                <a:solidFill>
                  <a:srgbClr val="000000"/>
                </a:solidFill>
                <a:ea typeface="StarSymbol" charset="0"/>
                <a:cs typeface="StarSymbol" charset="0"/>
              </a:rPr>
              <a:t>.</a:t>
            </a:r>
          </a:p>
        </p:txBody>
      </p:sp>
      <p:sp>
        <p:nvSpPr>
          <p:cNvPr id="27652" name="Text Box 1"/>
          <p:cNvSpPr txBox="1">
            <a:spLocks noChangeArrowheads="1"/>
          </p:cNvSpPr>
          <p:nvPr/>
        </p:nvSpPr>
        <p:spPr bwMode="auto">
          <a:xfrm>
            <a:off x="0" y="228600"/>
            <a:ext cx="8943777" cy="54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3600" dirty="0" err="1" smtClean="0">
                <a:solidFill>
                  <a:schemeClr val="accent3"/>
                </a:solidFill>
              </a:rPr>
              <a:t>Reionizing</a:t>
            </a:r>
            <a:r>
              <a:rPr lang="en-GB" sz="3600" dirty="0" smtClean="0">
                <a:solidFill>
                  <a:schemeClr val="accent3"/>
                </a:solidFill>
              </a:rPr>
              <a:t> Photon Budget</a:t>
            </a:r>
            <a:endParaRPr lang="en-GB" sz="3600" dirty="0">
              <a:solidFill>
                <a:schemeClr val="accent3"/>
              </a:solidFill>
            </a:endParaRPr>
          </a:p>
        </p:txBody>
      </p:sp>
      <p:pic>
        <p:nvPicPr>
          <p:cNvPr id="2765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90600"/>
            <a:ext cx="2466057" cy="86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0"/>
            <a:ext cx="2742624" cy="64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9"/>
          <p:cNvSpPr txBox="1">
            <a:spLocks noChangeArrowheads="1"/>
          </p:cNvSpPr>
          <p:nvPr/>
        </p:nvSpPr>
        <p:spPr bwMode="auto">
          <a:xfrm>
            <a:off x="6270869" y="6518012"/>
            <a:ext cx="2847731" cy="3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CCFFCC"/>
                </a:solidFill>
              </a:rPr>
              <a:t>z=9, 1 </a:t>
            </a:r>
            <a:r>
              <a:rPr lang="en-US" sz="2000" dirty="0" err="1">
                <a:solidFill>
                  <a:srgbClr val="CCFFCC"/>
                </a:solidFill>
              </a:rPr>
              <a:t>Mpc</a:t>
            </a:r>
            <a:r>
              <a:rPr lang="en-US" sz="2000" dirty="0">
                <a:solidFill>
                  <a:srgbClr val="CCFFCC"/>
                </a:solidFill>
              </a:rPr>
              <a:t>/h, dark matter</a:t>
            </a:r>
          </a:p>
        </p:txBody>
      </p:sp>
    </p:spTree>
    <p:extLst>
      <p:ext uri="{BB962C8B-B14F-4D97-AF65-F5344CB8AC3E}">
        <p14:creationId xmlns:p14="http://schemas.microsoft.com/office/powerpoint/2010/main" val="1254175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00061" y="1307109"/>
            <a:ext cx="7644488" cy="498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dirty="0"/>
              <a:t>Outside-in:   Voids </a:t>
            </a:r>
            <a:r>
              <a:rPr lang="en-GB" sz="2500" dirty="0" err="1"/>
              <a:t>reionize</a:t>
            </a:r>
            <a:r>
              <a:rPr lang="en-GB" sz="2500" dirty="0"/>
              <a:t> first, then dense regions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2500" dirty="0">
              <a:solidFill>
                <a:srgbClr val="FFFF00"/>
              </a:solidFill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dirty="0">
                <a:solidFill>
                  <a:srgbClr val="000000"/>
                </a:solidFill>
              </a:rPr>
              <a:t>Inside-out: Regions around galaxies ionize first, then voids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2500" dirty="0"/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u="sng" dirty="0"/>
              <a:t>Competition between</a:t>
            </a:r>
            <a:r>
              <a:rPr lang="en-GB" sz="2500" dirty="0"/>
              <a:t>: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sz="2500" dirty="0"/>
              <a:t>- Sources forming in </a:t>
            </a:r>
            <a:r>
              <a:rPr lang="en-GB" sz="2500" dirty="0" err="1"/>
              <a:t>overdense</a:t>
            </a:r>
            <a:r>
              <a:rPr lang="en-GB" sz="2500" dirty="0"/>
              <a:t> regions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sz="2500" dirty="0"/>
              <a:t>- Galaxies are highly clustered at early epochs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sz="2500" i="1" dirty="0"/>
              <a:t>vs.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sz="2500" dirty="0"/>
              <a:t>- High recombination rates in dense regions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sz="2500" dirty="0"/>
              <a:t>- Dense regions more self-shielded (shadowing)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endParaRPr lang="en-GB" sz="2500" dirty="0"/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sz="2500" dirty="0"/>
              <a:t>Analytic results highly assumption-dependent.  </a:t>
            </a:r>
          </a:p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sz="2900" b="1" i="1" dirty="0">
                <a:solidFill>
                  <a:schemeClr val="accent3"/>
                </a:solidFill>
              </a:rPr>
              <a:t>Simulate!</a:t>
            </a:r>
          </a:p>
        </p:txBody>
      </p:sp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0" y="388678"/>
            <a:ext cx="8943777" cy="54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3600" dirty="0">
                <a:solidFill>
                  <a:schemeClr val="accent3"/>
                </a:solidFill>
              </a:rPr>
              <a:t>Topology of </a:t>
            </a:r>
            <a:r>
              <a:rPr lang="en-GB" sz="3600" dirty="0" err="1">
                <a:solidFill>
                  <a:schemeClr val="accent3"/>
                </a:solidFill>
              </a:rPr>
              <a:t>Reionization</a:t>
            </a:r>
            <a:endParaRPr lang="en-GB" sz="3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196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0" y="526874"/>
            <a:ext cx="8943777" cy="54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3600" dirty="0">
                <a:solidFill>
                  <a:srgbClr val="7A500A"/>
                </a:solidFill>
              </a:rPr>
              <a:t>Simulating </a:t>
            </a:r>
            <a:r>
              <a:rPr lang="en-GB" sz="3600" dirty="0" err="1">
                <a:solidFill>
                  <a:srgbClr val="7A500A"/>
                </a:solidFill>
              </a:rPr>
              <a:t>Reionization</a:t>
            </a:r>
            <a:r>
              <a:rPr lang="en-GB" sz="3600" dirty="0">
                <a:solidFill>
                  <a:srgbClr val="7A500A"/>
                </a:solidFill>
              </a:rPr>
              <a:t>: Physics</a:t>
            </a: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290972" y="1563348"/>
            <a:ext cx="8853028" cy="417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dirty="0"/>
              <a:t>(1) structure formation with gas (density, temperature evolution)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2500" dirty="0"/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sz="2500" dirty="0"/>
              <a:t>(2) sources of photons (normal stars, Pop III stars,  AGN, exotica)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2500" dirty="0"/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dirty="0"/>
              <a:t>(3) non-equilibrium thermal state  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2500" dirty="0"/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dirty="0"/>
              <a:t>(4) non-equilibrium ionization state  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2500" dirty="0"/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dirty="0"/>
              <a:t>(5) </a:t>
            </a:r>
            <a:r>
              <a:rPr lang="en-GB" sz="2500" u="sng" dirty="0"/>
              <a:t>radiation transport 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500" dirty="0"/>
              <a:t>  </a:t>
            </a: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2500" dirty="0"/>
          </a:p>
        </p:txBody>
      </p:sp>
      <p:pic>
        <p:nvPicPr>
          <p:cNvPr id="31748" name="ifrit_REI5.mpg" descr="/Users/rad/talks/movies/ifrit_REI5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51" y="3359902"/>
            <a:ext cx="4157149" cy="311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1457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0" fill="hold"/>
                                        <p:tgtEl>
                                          <p:spTgt spid="31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8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59687</TotalTime>
  <Words>1709</Words>
  <Application>Microsoft Macintosh PowerPoint</Application>
  <PresentationFormat>On-screen Show (4:3)</PresentationFormat>
  <Paragraphs>295</Paragraphs>
  <Slides>33</Slides>
  <Notes>6</Notes>
  <HiddenSlides>1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Inkwell</vt:lpstr>
      <vt:lpstr>PowerPoint Presentation</vt:lpstr>
      <vt:lpstr>Outline</vt:lpstr>
      <vt:lpstr>Phases of Galaxy Evolution</vt:lpstr>
      <vt:lpstr>Gas Accumulation Phase: Observed(?)</vt:lpstr>
      <vt:lpstr>PowerPoint Presentation</vt:lpstr>
      <vt:lpstr>Sources</vt:lpstr>
      <vt:lpstr>PowerPoint Presentation</vt:lpstr>
      <vt:lpstr>PowerPoint Presentation</vt:lpstr>
      <vt:lpstr>PowerPoint Presentation</vt:lpstr>
      <vt:lpstr>Monte Carlo &amp; Ray tracing</vt:lpstr>
      <vt:lpstr>PowerPoint Presentation</vt:lpstr>
      <vt:lpstr>PowerPoint Presentation</vt:lpstr>
      <vt:lpstr>PowerPoint Presentation</vt:lpstr>
      <vt:lpstr>Galaxy Death</vt:lpstr>
      <vt:lpstr>M-s relation</vt:lpstr>
      <vt:lpstr>Merger-Starburst-AGN Connection</vt:lpstr>
      <vt:lpstr>Mergers are not always starbursts</vt:lpstr>
      <vt:lpstr>Morphological Transformation</vt:lpstr>
      <vt:lpstr>Mergers Across Cosmic Time</vt:lpstr>
      <vt:lpstr>Dry merging in massive galaxies</vt:lpstr>
      <vt:lpstr>Quenching Star Formation</vt:lpstr>
      <vt:lpstr>Caught in the Act of Quenching: Post-Starbursts</vt:lpstr>
      <vt:lpstr>How Does AGN Feedback Work?</vt:lpstr>
      <vt:lpstr>But… red &amp; dead disks!</vt:lpstr>
      <vt:lpstr>Also need to keep gas out</vt:lpstr>
      <vt:lpstr>“Radio Mode” Feedback</vt:lpstr>
      <vt:lpstr>Radio mode alone yields red &amp; deads</vt:lpstr>
      <vt:lpstr>Feedback from Radio Jets: Clusters</vt:lpstr>
      <vt:lpstr>Heating Balances Cooling</vt:lpstr>
      <vt:lpstr>Types of AGN Feedback</vt:lpstr>
      <vt:lpstr>Hybrid AGN Feedback: Sims &amp; SAMs</vt:lpstr>
      <vt:lpstr>Summary: Transformations</vt:lpstr>
      <vt:lpstr>Evolution of galaxy formation theory from 15 years ago until today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Constraining Physical Properties of  High Redshift Gala</dc:title>
  <dc:subject/>
  <dc:creator/>
  <cp:keywords/>
  <dc:description/>
  <cp:lastModifiedBy>Romeel Dave</cp:lastModifiedBy>
  <cp:revision>928</cp:revision>
  <dcterms:created xsi:type="dcterms:W3CDTF">2011-08-08T22:27:18Z</dcterms:created>
  <dcterms:modified xsi:type="dcterms:W3CDTF">2013-01-08T06:58:57Z</dcterms:modified>
  <cp:category/>
</cp:coreProperties>
</file>